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ยึด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60F2F2-3C26-45F0-80B2-6CFDA05FA15E}" type="datetimeFigureOut">
              <a:rPr lang="th-TH" smtClean="0"/>
              <a:t>15/03/60</a:t>
            </a:fld>
            <a:endParaRPr lang="th-TH"/>
          </a:p>
        </p:txBody>
      </p:sp>
      <p:sp>
        <p:nvSpPr>
          <p:cNvPr id="4" name="ตัวยึด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ยึด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ยึด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ยึด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76822-E6D8-4855-B141-79EF9B250847}" type="slidenum">
              <a:rPr lang="th-TH" smtClean="0"/>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a:solidFill>
                <a:srgbClr val="000000"/>
              </a:solidFill>
            </a:endParaRPr>
          </a:p>
        </p:txBody>
      </p:sp>
    </p:spTree>
    <p:extLst>
      <p:ext uri="{BB962C8B-B14F-4D97-AF65-F5344CB8AC3E}">
        <p14:creationId xmlns="" xmlns:p14="http://schemas.microsoft.com/office/powerpoint/2010/main" val="2216061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a:solidFill>
                <a:srgbClr val="000000"/>
              </a:solidFill>
            </a:endParaRPr>
          </a:p>
        </p:txBody>
      </p:sp>
    </p:spTree>
    <p:extLst>
      <p:ext uri="{BB962C8B-B14F-4D97-AF65-F5344CB8AC3E}">
        <p14:creationId xmlns="" xmlns:p14="http://schemas.microsoft.com/office/powerpoint/2010/main" val="2013850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a:solidFill>
                <a:srgbClr val="000000"/>
              </a:solidFill>
            </a:endParaRPr>
          </a:p>
        </p:txBody>
      </p:sp>
    </p:spTree>
    <p:extLst>
      <p:ext uri="{BB962C8B-B14F-4D97-AF65-F5344CB8AC3E}">
        <p14:creationId xmlns="" xmlns:p14="http://schemas.microsoft.com/office/powerpoint/2010/main" val="3181150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a:solidFill>
                <a:srgbClr val="000000"/>
              </a:solidFill>
            </a:endParaRPr>
          </a:p>
        </p:txBody>
      </p:sp>
    </p:spTree>
    <p:extLst>
      <p:ext uri="{BB962C8B-B14F-4D97-AF65-F5344CB8AC3E}">
        <p14:creationId xmlns="" xmlns:p14="http://schemas.microsoft.com/office/powerpoint/2010/main" val="33995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a:solidFill>
                <a:srgbClr val="000000"/>
              </a:solidFill>
            </a:endParaRPr>
          </a:p>
        </p:txBody>
      </p:sp>
    </p:spTree>
    <p:extLst>
      <p:ext uri="{BB962C8B-B14F-4D97-AF65-F5344CB8AC3E}">
        <p14:creationId xmlns="" xmlns:p14="http://schemas.microsoft.com/office/powerpoint/2010/main" val="2671241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a:solidFill>
                <a:srgbClr val="000000"/>
              </a:solidFill>
            </a:endParaRPr>
          </a:p>
        </p:txBody>
      </p:sp>
    </p:spTree>
    <p:extLst>
      <p:ext uri="{BB962C8B-B14F-4D97-AF65-F5344CB8AC3E}">
        <p14:creationId xmlns="" xmlns:p14="http://schemas.microsoft.com/office/powerpoint/2010/main" val="939378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a:solidFill>
                <a:srgbClr val="000000"/>
              </a:solidFill>
            </a:endParaRPr>
          </a:p>
        </p:txBody>
      </p:sp>
    </p:spTree>
    <p:extLst>
      <p:ext uri="{BB962C8B-B14F-4D97-AF65-F5344CB8AC3E}">
        <p14:creationId xmlns="" xmlns:p14="http://schemas.microsoft.com/office/powerpoint/2010/main" val="1569010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a:solidFill>
                <a:srgbClr val="000000"/>
              </a:solidFill>
            </a:endParaRPr>
          </a:p>
        </p:txBody>
      </p:sp>
    </p:spTree>
    <p:extLst>
      <p:ext uri="{BB962C8B-B14F-4D97-AF65-F5344CB8AC3E}">
        <p14:creationId xmlns="" xmlns:p14="http://schemas.microsoft.com/office/powerpoint/2010/main" val="2694650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C9079-D11F-4CFE-A7E7-38BD46665E81}" type="slidenum">
              <a:rPr lang="en-US" smtClean="0"/>
              <a:pPr/>
              <a:t>28</a:t>
            </a:fld>
            <a:endParaRPr lang="en-US"/>
          </a:p>
        </p:txBody>
      </p:sp>
    </p:spTree>
    <p:extLst>
      <p:ext uri="{BB962C8B-B14F-4D97-AF65-F5344CB8AC3E}">
        <p14:creationId xmlns="" xmlns:p14="http://schemas.microsoft.com/office/powerpoint/2010/main" val="1366539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3/15/2017 4:09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extLst>
      <p:ext uri="{BB962C8B-B14F-4D97-AF65-F5344CB8AC3E}">
        <p14:creationId xmlns:p14="http://schemas.microsoft.com/office/powerpoint/2010/main" xmlns="" val="1679686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3/15/2017 4:09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extLst>
      <p:ext uri="{BB962C8B-B14F-4D97-AF65-F5344CB8AC3E}">
        <p14:creationId xmlns:p14="http://schemas.microsoft.com/office/powerpoint/2010/main" xmlns="" val="68697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a:solidFill>
                <a:srgbClr val="000000"/>
              </a:solidFill>
            </a:endParaRPr>
          </a:p>
        </p:txBody>
      </p:sp>
    </p:spTree>
    <p:extLst>
      <p:ext uri="{BB962C8B-B14F-4D97-AF65-F5344CB8AC3E}">
        <p14:creationId xmlns="" xmlns:p14="http://schemas.microsoft.com/office/powerpoint/2010/main" val="33027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3/15/2017 4:09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extLst>
      <p:ext uri="{BB962C8B-B14F-4D97-AF65-F5344CB8AC3E}">
        <p14:creationId xmlns:p14="http://schemas.microsoft.com/office/powerpoint/2010/main" xmlns="" val="2911384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3/15/2017 4:09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extLst>
      <p:ext uri="{BB962C8B-B14F-4D97-AF65-F5344CB8AC3E}">
        <p14:creationId xmlns:p14="http://schemas.microsoft.com/office/powerpoint/2010/main" xmlns="" val="3470675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3/15/2017 4:09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extLst>
      <p:ext uri="{BB962C8B-B14F-4D97-AF65-F5344CB8AC3E}">
        <p14:creationId xmlns:p14="http://schemas.microsoft.com/office/powerpoint/2010/main" xmlns="" val="1023510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3/15/2017 4:09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extLst>
      <p:ext uri="{BB962C8B-B14F-4D97-AF65-F5344CB8AC3E}">
        <p14:creationId xmlns:p14="http://schemas.microsoft.com/office/powerpoint/2010/main" xmlns="" val="899938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3/15/2017 4:09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extLst>
      <p:ext uri="{BB962C8B-B14F-4D97-AF65-F5344CB8AC3E}">
        <p14:creationId xmlns:p14="http://schemas.microsoft.com/office/powerpoint/2010/main" xmlns="" val="2660271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3/15/2017 4:09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Tree>
    <p:extLst>
      <p:ext uri="{BB962C8B-B14F-4D97-AF65-F5344CB8AC3E}">
        <p14:creationId xmlns:p14="http://schemas.microsoft.com/office/powerpoint/2010/main" xmlns="" val="3951990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3/15/2017 4:09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Tree>
    <p:extLst>
      <p:ext uri="{BB962C8B-B14F-4D97-AF65-F5344CB8AC3E}">
        <p14:creationId xmlns:p14="http://schemas.microsoft.com/office/powerpoint/2010/main" xmlns="" val="2514911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3/15/2017 4:09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extLst>
      <p:ext uri="{BB962C8B-B14F-4D97-AF65-F5344CB8AC3E}">
        <p14:creationId xmlns:p14="http://schemas.microsoft.com/office/powerpoint/2010/main" xmlns="" val="1438378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3/15/2017 4:09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54</a:t>
            </a:fld>
            <a:endParaRPr lang="en-US" dirty="0"/>
          </a:p>
        </p:txBody>
      </p:sp>
    </p:spTree>
    <p:extLst>
      <p:ext uri="{BB962C8B-B14F-4D97-AF65-F5344CB8AC3E}">
        <p14:creationId xmlns:p14="http://schemas.microsoft.com/office/powerpoint/2010/main" xmlns="" val="2240784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3/15/2017 4:09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55</a:t>
            </a:fld>
            <a:endParaRPr lang="en-US" dirty="0"/>
          </a:p>
        </p:txBody>
      </p:sp>
    </p:spTree>
    <p:extLst>
      <p:ext uri="{BB962C8B-B14F-4D97-AF65-F5344CB8AC3E}">
        <p14:creationId xmlns:p14="http://schemas.microsoft.com/office/powerpoint/2010/main" xmlns="" val="167444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a:solidFill>
                <a:srgbClr val="000000"/>
              </a:solidFill>
            </a:endParaRPr>
          </a:p>
        </p:txBody>
      </p:sp>
    </p:spTree>
    <p:extLst>
      <p:ext uri="{BB962C8B-B14F-4D97-AF65-F5344CB8AC3E}">
        <p14:creationId xmlns="" xmlns:p14="http://schemas.microsoft.com/office/powerpoint/2010/main" val="411832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smtClean="0">
              <a:solidFill>
                <a:srgbClr val="000000"/>
              </a:solidFill>
            </a:endParaRPr>
          </a:p>
        </p:txBody>
      </p:sp>
    </p:spTree>
    <p:extLst>
      <p:ext uri="{BB962C8B-B14F-4D97-AF65-F5344CB8AC3E}">
        <p14:creationId xmlns="" xmlns:p14="http://schemas.microsoft.com/office/powerpoint/2010/main" val="122090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a:solidFill>
                <a:srgbClr val="000000"/>
              </a:solidFill>
            </a:endParaRPr>
          </a:p>
        </p:txBody>
      </p:sp>
    </p:spTree>
    <p:extLst>
      <p:ext uri="{BB962C8B-B14F-4D97-AF65-F5344CB8AC3E}">
        <p14:creationId xmlns="" xmlns:p14="http://schemas.microsoft.com/office/powerpoint/2010/main" val="174207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ตัวแทนรูปบนสไลด์ 1"/>
          <p:cNvSpPr>
            <a:spLocks noGrp="1" noRot="1" noChangeAspect="1" noTextEdit="1"/>
          </p:cNvSpPr>
          <p:nvPr>
            <p:ph type="sldImg"/>
          </p:nvPr>
        </p:nvSpPr>
        <p:spPr>
          <a:ln/>
        </p:spPr>
      </p:sp>
      <p:sp>
        <p:nvSpPr>
          <p:cNvPr id="27651"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7652"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smtClean="0">
              <a:solidFill>
                <a:srgbClr val="000000"/>
              </a:solidFill>
            </a:endParaRPr>
          </a:p>
        </p:txBody>
      </p:sp>
    </p:spTree>
    <p:extLst>
      <p:ext uri="{BB962C8B-B14F-4D97-AF65-F5344CB8AC3E}">
        <p14:creationId xmlns="" xmlns:p14="http://schemas.microsoft.com/office/powerpoint/2010/main" val="34484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a:solidFill>
                <a:srgbClr val="000000"/>
              </a:solidFill>
            </a:endParaRPr>
          </a:p>
        </p:txBody>
      </p:sp>
    </p:spTree>
    <p:extLst>
      <p:ext uri="{BB962C8B-B14F-4D97-AF65-F5344CB8AC3E}">
        <p14:creationId xmlns="" xmlns:p14="http://schemas.microsoft.com/office/powerpoint/2010/main" val="384573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a:solidFill>
                <a:srgbClr val="000000"/>
              </a:solidFill>
            </a:endParaRPr>
          </a:p>
        </p:txBody>
      </p:sp>
    </p:spTree>
    <p:extLst>
      <p:ext uri="{BB962C8B-B14F-4D97-AF65-F5344CB8AC3E}">
        <p14:creationId xmlns="" xmlns:p14="http://schemas.microsoft.com/office/powerpoint/2010/main" val="2244430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แทนรูปบนสไลด์ 1"/>
          <p:cNvSpPr>
            <a:spLocks noGrp="1" noRot="1" noChangeAspect="1" noTextEdit="1"/>
          </p:cNvSpPr>
          <p:nvPr>
            <p:ph type="sldImg"/>
          </p:nvPr>
        </p:nvSpPr>
        <p:spPr>
          <a:ln/>
        </p:spPr>
      </p:sp>
      <p:sp>
        <p:nvSpPr>
          <p:cNvPr id="25603" name="ตัวแทนบันทึกย่อ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p>
            <a:endParaRPr lang="en-US" altLang="en-US" smtClean="0">
              <a:latin typeface="Calibri" panose="020F0502020204030204" pitchFamily="34" charset="0"/>
              <a:cs typeface="Cordia New" panose="020B0304020202020204" pitchFamily="34" charset="-34"/>
            </a:endParaRPr>
          </a:p>
        </p:txBody>
      </p:sp>
      <p:sp>
        <p:nvSpPr>
          <p:cNvPr id="25604" name="ตัวแทนวันที่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1">
            <a:prstTxWarp prst="textNoShape">
              <a:avLst/>
            </a:prstTxWarp>
          </a:bodyPr>
          <a:lstStyle>
            <a:lvl1pPr defTabSz="925513">
              <a:defRPr sz="2800">
                <a:solidFill>
                  <a:schemeClr val="tx1"/>
                </a:solidFill>
                <a:latin typeface="Arial" panose="020B0604020202020204" pitchFamily="34" charset="0"/>
                <a:cs typeface="Angsana New" panose="02020603050405020304" pitchFamily="18" charset="-34"/>
              </a:defRPr>
            </a:lvl1pPr>
            <a:lvl2pPr marL="742950" indent="-285750" defTabSz="925513">
              <a:defRPr sz="2800">
                <a:solidFill>
                  <a:schemeClr val="tx1"/>
                </a:solidFill>
                <a:latin typeface="Arial" panose="020B0604020202020204" pitchFamily="34" charset="0"/>
                <a:cs typeface="Angsana New" panose="02020603050405020304" pitchFamily="18" charset="-34"/>
              </a:defRPr>
            </a:lvl2pPr>
            <a:lvl3pPr marL="1143000" indent="-228600" defTabSz="925513">
              <a:defRPr sz="2800">
                <a:solidFill>
                  <a:schemeClr val="tx1"/>
                </a:solidFill>
                <a:latin typeface="Arial" panose="020B0604020202020204" pitchFamily="34" charset="0"/>
                <a:cs typeface="Angsana New" panose="02020603050405020304" pitchFamily="18" charset="-34"/>
              </a:defRPr>
            </a:lvl3pPr>
            <a:lvl4pPr marL="1600200" indent="-228600" defTabSz="925513">
              <a:defRPr sz="2800">
                <a:solidFill>
                  <a:schemeClr val="tx1"/>
                </a:solidFill>
                <a:latin typeface="Arial" panose="020B0604020202020204" pitchFamily="34" charset="0"/>
                <a:cs typeface="Angsana New" panose="02020603050405020304" pitchFamily="18" charset="-34"/>
              </a:defRPr>
            </a:lvl4pPr>
            <a:lvl5pPr marL="2057400" indent="-228600" defTabSz="925513">
              <a:defRPr sz="2800">
                <a:solidFill>
                  <a:schemeClr val="tx1"/>
                </a:solidFill>
                <a:latin typeface="Arial" panose="020B0604020202020204" pitchFamily="34" charset="0"/>
                <a:cs typeface="Angsana New" panose="02020603050405020304" pitchFamily="18" charset="-34"/>
              </a:defRPr>
            </a:lvl5pPr>
            <a:lvl6pPr marL="25146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2551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fontAlgn="base">
              <a:spcBef>
                <a:spcPct val="0"/>
              </a:spcBef>
              <a:spcAft>
                <a:spcPct val="0"/>
              </a:spcAft>
            </a:pPr>
            <a:endParaRPr altLang="en-US" sz="1200">
              <a:solidFill>
                <a:srgbClr val="000000"/>
              </a:solidFill>
            </a:endParaRPr>
          </a:p>
        </p:txBody>
      </p:sp>
    </p:spTree>
    <p:extLst>
      <p:ext uri="{BB962C8B-B14F-4D97-AF65-F5344CB8AC3E}">
        <p14:creationId xmlns="" xmlns:p14="http://schemas.microsoft.com/office/powerpoint/2010/main" val="425767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th-TH"/>
          </a:p>
        </p:txBody>
      </p:sp>
      <p:sp>
        <p:nvSpPr>
          <p:cNvPr id="4" name="ตัวยึดวันที่ 3"/>
          <p:cNvSpPr>
            <a:spLocks noGrp="1"/>
          </p:cNvSpPr>
          <p:nvPr>
            <p:ph type="dt" sz="half" idx="10"/>
          </p:nvPr>
        </p:nvSpPr>
        <p:spPr/>
        <p:txBody>
          <a:bodyPr/>
          <a:lstStyle/>
          <a:p>
            <a:fld id="{3F5F293D-20BF-487A-BFA7-792ABC73B8A5}" type="datetimeFigureOut">
              <a:rPr lang="th-TH" smtClean="0"/>
              <a:pPr/>
              <a:t>15/03/60</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3F5F293D-20BF-487A-BFA7-792ABC73B8A5}" type="datetimeFigureOut">
              <a:rPr lang="th-TH" smtClean="0"/>
              <a:pPr/>
              <a:t>15/03/60</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3F5F293D-20BF-487A-BFA7-792ABC73B8A5}" type="datetimeFigureOut">
              <a:rPr lang="th-TH" smtClean="0"/>
              <a:pPr/>
              <a:t>15/03/60</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3F5F293D-20BF-487A-BFA7-792ABC73B8A5}" type="datetimeFigureOut">
              <a:rPr lang="th-TH" smtClean="0"/>
              <a:pPr/>
              <a:t>15/03/60</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p>
            <a:fld id="{3F5F293D-20BF-487A-BFA7-792ABC73B8A5}" type="datetimeFigureOut">
              <a:rPr lang="th-TH" smtClean="0"/>
              <a:pPr/>
              <a:t>15/03/60</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p:txBody>
          <a:bodyPr/>
          <a:lstStyle/>
          <a:p>
            <a:fld id="{3F5F293D-20BF-487A-BFA7-792ABC73B8A5}" type="datetimeFigureOut">
              <a:rPr lang="th-TH" smtClean="0"/>
              <a:pPr/>
              <a:t>15/03/60</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ยึดวันที่ 6"/>
          <p:cNvSpPr>
            <a:spLocks noGrp="1"/>
          </p:cNvSpPr>
          <p:nvPr>
            <p:ph type="dt" sz="half" idx="10"/>
          </p:nvPr>
        </p:nvSpPr>
        <p:spPr/>
        <p:txBody>
          <a:bodyPr/>
          <a:lstStyle/>
          <a:p>
            <a:fld id="{3F5F293D-20BF-487A-BFA7-792ABC73B8A5}" type="datetimeFigureOut">
              <a:rPr lang="th-TH" smtClean="0"/>
              <a:pPr/>
              <a:t>15/03/60</a:t>
            </a:fld>
            <a:endParaRPr lang="th-TH"/>
          </a:p>
        </p:txBody>
      </p:sp>
      <p:sp>
        <p:nvSpPr>
          <p:cNvPr id="8" name="ตัวยึดท้ายกระดาษ 7"/>
          <p:cNvSpPr>
            <a:spLocks noGrp="1"/>
          </p:cNvSpPr>
          <p:nvPr>
            <p:ph type="ftr" sz="quarter" idx="11"/>
          </p:nvPr>
        </p:nvSpPr>
        <p:spPr/>
        <p:txBody>
          <a:bodyPr/>
          <a:lstStyle/>
          <a:p>
            <a:endParaRPr lang="th-TH"/>
          </a:p>
        </p:txBody>
      </p:sp>
      <p:sp>
        <p:nvSpPr>
          <p:cNvPr id="9" name="ตัวยึดหมายเลขภาพนิ่ง 8"/>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วันที่ 2"/>
          <p:cNvSpPr>
            <a:spLocks noGrp="1"/>
          </p:cNvSpPr>
          <p:nvPr>
            <p:ph type="dt" sz="half" idx="10"/>
          </p:nvPr>
        </p:nvSpPr>
        <p:spPr/>
        <p:txBody>
          <a:bodyPr/>
          <a:lstStyle/>
          <a:p>
            <a:fld id="{3F5F293D-20BF-487A-BFA7-792ABC73B8A5}" type="datetimeFigureOut">
              <a:rPr lang="th-TH" smtClean="0"/>
              <a:pPr/>
              <a:t>15/03/60</a:t>
            </a:fld>
            <a:endParaRPr lang="th-TH"/>
          </a:p>
        </p:txBody>
      </p:sp>
      <p:sp>
        <p:nvSpPr>
          <p:cNvPr id="4" name="ตัวยึดท้ายกระดาษ 3"/>
          <p:cNvSpPr>
            <a:spLocks noGrp="1"/>
          </p:cNvSpPr>
          <p:nvPr>
            <p:ph type="ftr" sz="quarter" idx="11"/>
          </p:nvPr>
        </p:nvSpPr>
        <p:spPr/>
        <p:txBody>
          <a:bodyPr/>
          <a:lstStyle/>
          <a:p>
            <a:endParaRPr lang="th-TH"/>
          </a:p>
        </p:txBody>
      </p:sp>
      <p:sp>
        <p:nvSpPr>
          <p:cNvPr id="5" name="ตัวยึดหมายเลขภาพนิ่ง 4"/>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p>
            <a:fld id="{3F5F293D-20BF-487A-BFA7-792ABC73B8A5}" type="datetimeFigureOut">
              <a:rPr lang="th-TH" smtClean="0"/>
              <a:pPr/>
              <a:t>15/03/60</a:t>
            </a:fld>
            <a:endParaRPr lang="th-TH"/>
          </a:p>
        </p:txBody>
      </p:sp>
      <p:sp>
        <p:nvSpPr>
          <p:cNvPr id="3" name="ตัวยึดท้ายกระดาษ 2"/>
          <p:cNvSpPr>
            <a:spLocks noGrp="1"/>
          </p:cNvSpPr>
          <p:nvPr>
            <p:ph type="ftr" sz="quarter" idx="11"/>
          </p:nvPr>
        </p:nvSpPr>
        <p:spPr/>
        <p:txBody>
          <a:bodyPr/>
          <a:lstStyle/>
          <a:p>
            <a:endParaRPr lang="th-TH"/>
          </a:p>
        </p:txBody>
      </p:sp>
      <p:sp>
        <p:nvSpPr>
          <p:cNvPr id="4" name="ตัวยึดหมายเลขภาพนิ่ง 3"/>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3F5F293D-20BF-487A-BFA7-792ABC73B8A5}" type="datetimeFigureOut">
              <a:rPr lang="th-TH" smtClean="0"/>
              <a:pPr/>
              <a:t>15/03/60</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3F5F293D-20BF-487A-BFA7-792ABC73B8A5}" type="datetimeFigureOut">
              <a:rPr lang="th-TH" smtClean="0"/>
              <a:pPr/>
              <a:t>15/03/60</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ตัวยึดชื่อเรื่อง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F293D-20BF-487A-BFA7-792ABC73B8A5}" type="datetimeFigureOut">
              <a:rPr lang="th-TH" smtClean="0"/>
              <a:pPr/>
              <a:t>15/03/60</a:t>
            </a:fld>
            <a:endParaRPr lang="th-TH"/>
          </a:p>
        </p:txBody>
      </p:sp>
      <p:sp>
        <p:nvSpPr>
          <p:cNvPr id="5" name="ตัวยึด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ยึด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CBBE1-314B-45E7-A14D-E54A756E973C}"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438400"/>
            <a:ext cx="7772400" cy="1470025"/>
          </a:xfrm>
        </p:spPr>
        <p:txBody>
          <a:bodyPr>
            <a:noAutofit/>
          </a:bodyPr>
          <a:lstStyle/>
          <a:p>
            <a:r>
              <a:rPr lang="th-TH" sz="48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การประชุมชี้แจงเกณฑ์การประเมินผล</a:t>
            </a:r>
            <a:br>
              <a:rPr lang="th-TH" sz="48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br>
            <a:r>
              <a:rPr lang="th-TH" sz="48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การดำเนินการด้านคุณธรรมและความโปร่งใส</a:t>
            </a:r>
            <a:br>
              <a:rPr lang="th-TH" sz="48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br>
            <a:r>
              <a:rPr lang="th-TH" sz="48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ในการดำเนินงานของส่วนราชการใน บก.ทท. </a:t>
            </a:r>
            <a:br>
              <a:rPr lang="th-TH" sz="48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br>
            <a:r>
              <a:rPr lang="th-TH" sz="48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ประจำปีงบประมาณ พ.ศ.๒๕๖๐</a:t>
            </a:r>
            <a:r>
              <a:rPr lang="th-TH" sz="54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
            </a:r>
            <a:br>
              <a:rPr lang="th-TH" sz="54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br>
            <a:endParaRPr lang="th-TH" sz="5400" b="1" dirty="0">
              <a:solidFill>
                <a:schemeClr val="bg1"/>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3" name="ชื่อเรื่องรอง 2"/>
          <p:cNvSpPr>
            <a:spLocks noGrp="1"/>
          </p:cNvSpPr>
          <p:nvPr>
            <p:ph type="subTitle" idx="1"/>
          </p:nvPr>
        </p:nvSpPr>
        <p:spPr>
          <a:xfrm>
            <a:off x="1371600" y="4267200"/>
            <a:ext cx="6400800" cy="1752600"/>
          </a:xfrm>
        </p:spPr>
        <p:txBody>
          <a:bodyPr>
            <a:normAutofit/>
          </a:bodyPr>
          <a:lstStyle/>
          <a:p>
            <a:r>
              <a:rPr lang="th-TH" sz="40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วันพุธที่ ๑๕ มีนาคม พ.ศ.๒๕๖๐ </a:t>
            </a:r>
          </a:p>
          <a:p>
            <a:r>
              <a:rPr lang="th-TH" sz="40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ณ อเนกประสงค์ </a:t>
            </a:r>
            <a:r>
              <a:rPr lang="th-TH" sz="4000" b="1" dirty="0" err="1"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กพ</a:t>
            </a:r>
            <a:r>
              <a:rPr lang="en-US" sz="40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a:t>
            </a:r>
            <a:r>
              <a:rPr lang="th-TH" sz="40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ทหาร</a:t>
            </a:r>
            <a:endParaRPr lang="th-TH" sz="4000" b="1" dirty="0">
              <a:solidFill>
                <a:srgbClr val="FFFF00"/>
              </a:solidFill>
              <a:effectLst>
                <a:outerShdw blurRad="38100" dist="38100" dir="2700000" algn="tl">
                  <a:srgbClr val="000000">
                    <a:alpha val="43137"/>
                  </a:srgbClr>
                </a:outerShdw>
              </a:effectLst>
              <a:latin typeface="TH SarabunPSK" pitchFamily="34" charset="-34"/>
              <a:cs typeface="TH SarabunPSK" pitchFamily="34" charset="-34"/>
            </a:endParaRPr>
          </a:p>
        </p:txBody>
      </p:sp>
    </p:spTree>
    <p:extLst>
      <p:ext uri="{BB962C8B-B14F-4D97-AF65-F5344CB8AC3E}">
        <p14:creationId xmlns:p14="http://schemas.microsoft.com/office/powerpoint/2010/main" xmlns="" val="268628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7781" y="39688"/>
            <a:ext cx="6515100" cy="1447800"/>
          </a:xfrm>
        </p:spPr>
        <p:style>
          <a:lnRef idx="1">
            <a:schemeClr val="accent1"/>
          </a:lnRef>
          <a:fillRef idx="2">
            <a:schemeClr val="accent1"/>
          </a:fillRef>
          <a:effectRef idx="1">
            <a:schemeClr val="accent1"/>
          </a:effectRef>
          <a:fontRef idx="minor">
            <a:schemeClr val="dk1"/>
          </a:fontRef>
        </p:style>
        <p:txBody>
          <a:bodyPr>
            <a:noAutofit/>
          </a:bodyPr>
          <a:lstStyle/>
          <a:p>
            <a:pPr algn="ctr">
              <a:defRPr/>
            </a:pPr>
            <a:r>
              <a:rPr lang="en-US" sz="2800" dirty="0">
                <a:latin typeface="TH Sarabun New" panose="020B0500040200020003" pitchFamily="34" charset="-34"/>
                <a:cs typeface="TH Sarabun New" panose="020B0500040200020003" pitchFamily="34" charset="-34"/>
              </a:rPr>
              <a:t/>
            </a:r>
            <a:br>
              <a:rPr lang="en-US" sz="2800" dirty="0">
                <a:latin typeface="TH Sarabun New" panose="020B0500040200020003" pitchFamily="34" charset="-34"/>
                <a:cs typeface="TH Sarabun New" panose="020B0500040200020003" pitchFamily="34" charset="-34"/>
              </a:rPr>
            </a:br>
            <a:r>
              <a:rPr lang="th-TH" sz="2800" dirty="0">
                <a:latin typeface="TH Sarabun New" panose="020B0500040200020003" pitchFamily="34" charset="-34"/>
                <a:cs typeface="TH Sarabun New" panose="020B0500040200020003" pitchFamily="34" charset="-34"/>
              </a:rPr>
              <a:t/>
            </a:r>
            <a:br>
              <a:rPr lang="th-TH" sz="2800" dirty="0">
                <a:latin typeface="TH Sarabun New" panose="020B0500040200020003" pitchFamily="34" charset="-34"/>
                <a:cs typeface="TH Sarabun New" panose="020B0500040200020003" pitchFamily="34" charset="-34"/>
              </a:rPr>
            </a:br>
            <a:r>
              <a:rPr lang="th-TH" sz="2800" dirty="0">
                <a:latin typeface="TH Sarabun New" panose="020B0500040200020003" pitchFamily="34" charset="-34"/>
                <a:cs typeface="TH Sarabun New" panose="020B0500040200020003" pitchFamily="34" charset="-34"/>
              </a:rPr>
              <a:t/>
            </a:r>
            <a:br>
              <a:rPr lang="th-TH" sz="2800" dirty="0">
                <a:latin typeface="TH Sarabun New" panose="020B0500040200020003" pitchFamily="34" charset="-34"/>
                <a:cs typeface="TH Sarabun New" panose="020B0500040200020003" pitchFamily="34" charset="-34"/>
              </a:rPr>
            </a:br>
            <a:r>
              <a:rPr lang="th-TH" sz="2800" dirty="0">
                <a:latin typeface="TH Sarabun New" panose="020B0500040200020003" pitchFamily="34" charset="-34"/>
                <a:cs typeface="TH Sarabun New" panose="020B0500040200020003" pitchFamily="34" charset="-34"/>
              </a:rPr>
              <a:t/>
            </a:r>
            <a:br>
              <a:rPr lang="th-TH" sz="2800" dirty="0">
                <a:latin typeface="TH Sarabun New" panose="020B0500040200020003" pitchFamily="34" charset="-34"/>
                <a:cs typeface="TH Sarabun New" panose="020B0500040200020003" pitchFamily="34" charset="-34"/>
              </a:rPr>
            </a:br>
            <a:r>
              <a:rPr lang="th-TH" sz="2800" dirty="0">
                <a:latin typeface="TH Sarabun New" panose="020B0500040200020003" pitchFamily="34" charset="-34"/>
                <a:cs typeface="TH Sarabun New" panose="020B0500040200020003" pitchFamily="34" charset="-34"/>
              </a:rPr>
              <a:t/>
            </a:r>
            <a:br>
              <a:rPr lang="th-TH" sz="2800" dirty="0">
                <a:latin typeface="TH Sarabun New" panose="020B0500040200020003" pitchFamily="34" charset="-34"/>
                <a:cs typeface="TH Sarabun New" panose="020B0500040200020003" pitchFamily="34" charset="-34"/>
              </a:rPr>
            </a:br>
            <a:r>
              <a:rPr lang="en-US" sz="2800" dirty="0">
                <a:latin typeface="TH Sarabun New" panose="020B0500040200020003" pitchFamily="34" charset="-34"/>
                <a:cs typeface="TH Sarabun New" panose="020B0500040200020003" pitchFamily="34" charset="-34"/>
              </a:rPr>
              <a:t/>
            </a:r>
            <a:br>
              <a:rPr lang="en-US" sz="2800" dirty="0">
                <a:latin typeface="TH Sarabun New" panose="020B0500040200020003" pitchFamily="34" charset="-34"/>
                <a:cs typeface="TH Sarabun New" panose="020B0500040200020003" pitchFamily="34" charset="-34"/>
              </a:rPr>
            </a:br>
            <a:r>
              <a:rPr lang="en-US" sz="2800" b="1" dirty="0">
                <a:solidFill>
                  <a:schemeClr val="tx1"/>
                </a:solidFill>
                <a:latin typeface="TH Sarabun New" panose="020B0500040200020003" pitchFamily="34" charset="-34"/>
                <a:cs typeface="TH Sarabun New" panose="020B0500040200020003" pitchFamily="34" charset="-34"/>
              </a:rPr>
              <a:t>EB 1</a:t>
            </a:r>
            <a:r>
              <a:rPr lang="th-TH" sz="2800" b="1" dirty="0">
                <a:solidFill>
                  <a:schemeClr val="tx1"/>
                </a:solidFill>
                <a:latin typeface="TH Sarabun New" panose="020B0500040200020003" pitchFamily="34" charset="-34"/>
                <a:cs typeface="TH Sarabun New" panose="020B0500040200020003" pitchFamily="34" charset="-34"/>
              </a:rPr>
              <a:t> </a:t>
            </a:r>
            <a:r>
              <a:rPr lang="en-US" sz="2800" b="1" dirty="0">
                <a:solidFill>
                  <a:schemeClr val="tx1"/>
                </a:solidFill>
                <a:latin typeface="TH Sarabun New" panose="020B0500040200020003" pitchFamily="34" charset="-34"/>
                <a:cs typeface="TH Sarabun New" panose="020B0500040200020003" pitchFamily="34" charset="-34"/>
              </a:rPr>
              <a:t>(2) </a:t>
            </a:r>
            <a:r>
              <a:rPr lang="th-TH" sz="2800" b="1" dirty="0">
                <a:solidFill>
                  <a:schemeClr val="tx1"/>
                </a:solidFill>
                <a:latin typeface="TH Sarabun New" panose="020B0500040200020003" pitchFamily="34" charset="-34"/>
                <a:cs typeface="TH Sarabun New" panose="020B0500040200020003" pitchFamily="34" charset="-34"/>
              </a:rPr>
              <a:t>มีการเผยแพร่ข้อมูลอย่างเป็นระบบเกี่ยวกับการจัดซื้อจัดจ้าง</a:t>
            </a:r>
            <a:br>
              <a:rPr lang="th-TH" sz="2800" b="1" dirty="0">
                <a:solidFill>
                  <a:schemeClr val="tx1"/>
                </a:solidFill>
                <a:latin typeface="TH Sarabun New" panose="020B0500040200020003" pitchFamily="34" charset="-34"/>
                <a:cs typeface="TH Sarabun New" panose="020B0500040200020003" pitchFamily="34" charset="-34"/>
              </a:rPr>
            </a:br>
            <a:r>
              <a:rPr lang="th-TH" sz="2800" b="1" dirty="0">
                <a:solidFill>
                  <a:schemeClr val="tx1"/>
                </a:solidFill>
                <a:latin typeface="TH Sarabun New" panose="020B0500040200020003" pitchFamily="34" charset="-34"/>
                <a:cs typeface="TH Sarabun New" panose="020B0500040200020003" pitchFamily="34" charset="-34"/>
              </a:rPr>
              <a:t>ในปี พ.ศ. </a:t>
            </a:r>
            <a:r>
              <a:rPr lang="th-TH" sz="2800" b="1" dirty="0" smtClean="0">
                <a:solidFill>
                  <a:schemeClr val="tx1"/>
                </a:solidFill>
                <a:latin typeface="TH Sarabun New" panose="020B0500040200020003" pitchFamily="34" charset="-34"/>
                <a:cs typeface="TH Sarabun New" panose="020B0500040200020003" pitchFamily="34" charset="-34"/>
              </a:rPr>
              <a:t>2560 </a:t>
            </a:r>
            <a:r>
              <a:rPr lang="th-TH" sz="2800" b="1" dirty="0">
                <a:solidFill>
                  <a:schemeClr val="tx1"/>
                </a:solidFill>
                <a:latin typeface="TH Sarabun New" panose="020B0500040200020003" pitchFamily="34" charset="-34"/>
                <a:cs typeface="TH Sarabun New" panose="020B0500040200020003" pitchFamily="34" charset="-34"/>
              </a:rPr>
              <a:t>ดังต่อไปนี้หรือไม่</a:t>
            </a:r>
            <a:r>
              <a:rPr lang="en-US" sz="2800" dirty="0">
                <a:latin typeface="TH Sarabun New" panose="020B0500040200020003" pitchFamily="34" charset="-34"/>
                <a:cs typeface="TH Sarabun New" panose="020B0500040200020003" pitchFamily="34" charset="-34"/>
              </a:rPr>
              <a:t/>
            </a:r>
            <a:br>
              <a:rPr lang="en-US" sz="2800" dirty="0">
                <a:latin typeface="TH Sarabun New" panose="020B0500040200020003" pitchFamily="34" charset="-34"/>
                <a:cs typeface="TH Sarabun New" panose="020B0500040200020003" pitchFamily="34" charset="-34"/>
              </a:rPr>
            </a:br>
            <a:r>
              <a:rPr lang="th-TH" sz="2800" dirty="0">
                <a:latin typeface="TH Sarabun New" panose="020B0500040200020003" pitchFamily="34" charset="-34"/>
                <a:cs typeface="TH Sarabun New" panose="020B0500040200020003" pitchFamily="34" charset="-34"/>
              </a:rPr>
              <a:t/>
            </a:r>
            <a:br>
              <a:rPr lang="th-TH" sz="2800" dirty="0">
                <a:latin typeface="TH Sarabun New" panose="020B0500040200020003" pitchFamily="34" charset="-34"/>
                <a:cs typeface="TH Sarabun New" panose="020B0500040200020003" pitchFamily="34" charset="-34"/>
              </a:rPr>
            </a:br>
            <a:r>
              <a:rPr lang="th-TH" sz="2800" dirty="0">
                <a:latin typeface="TH Sarabun New" panose="020B0500040200020003" pitchFamily="34" charset="-34"/>
                <a:cs typeface="TH Sarabun New" panose="020B0500040200020003" pitchFamily="34" charset="-34"/>
              </a:rPr>
              <a:t/>
            </a:r>
            <a:br>
              <a:rPr lang="th-TH" sz="2800" dirty="0">
                <a:latin typeface="TH Sarabun New" panose="020B0500040200020003" pitchFamily="34" charset="-34"/>
                <a:cs typeface="TH Sarabun New" panose="020B0500040200020003" pitchFamily="34" charset="-34"/>
              </a:rPr>
            </a:br>
            <a:r>
              <a:rPr lang="th-TH" sz="2800" dirty="0">
                <a:latin typeface="TH Sarabun New" panose="020B0500040200020003" pitchFamily="34" charset="-34"/>
                <a:cs typeface="TH Sarabun New" panose="020B0500040200020003" pitchFamily="34" charset="-34"/>
              </a:rPr>
              <a:t/>
            </a:r>
            <a:br>
              <a:rPr lang="th-TH" sz="2800" dirty="0">
                <a:latin typeface="TH Sarabun New" panose="020B0500040200020003" pitchFamily="34" charset="-34"/>
                <a:cs typeface="TH Sarabun New" panose="020B0500040200020003" pitchFamily="34" charset="-34"/>
              </a:rPr>
            </a:br>
            <a:r>
              <a:rPr lang="th-TH" sz="2800" dirty="0">
                <a:latin typeface="TH Sarabun New" panose="020B0500040200020003" pitchFamily="34" charset="-34"/>
                <a:cs typeface="TH Sarabun New" panose="020B0500040200020003" pitchFamily="34" charset="-34"/>
              </a:rPr>
              <a:t/>
            </a:r>
            <a:br>
              <a:rPr lang="th-TH" sz="2800" dirty="0">
                <a:latin typeface="TH Sarabun New" panose="020B0500040200020003" pitchFamily="34" charset="-34"/>
                <a:cs typeface="TH Sarabun New" panose="020B0500040200020003" pitchFamily="34" charset="-34"/>
              </a:rPr>
            </a:br>
            <a:r>
              <a:rPr lang="en-US" sz="2400" b="1" dirty="0">
                <a:solidFill>
                  <a:schemeClr val="tx1"/>
                </a:solidFill>
                <a:latin typeface="TH Sarabun New" panose="020B0500040200020003" pitchFamily="34" charset="-34"/>
                <a:cs typeface="TH Sarabun New" panose="020B0500040200020003" pitchFamily="34" charset="-34"/>
              </a:rPr>
              <a:t>EB 1</a:t>
            </a:r>
            <a:r>
              <a:rPr lang="th-TH" sz="2400" b="1" dirty="0">
                <a:solidFill>
                  <a:schemeClr val="tx1"/>
                </a:solidFill>
                <a:latin typeface="TH Sarabun New" panose="020B0500040200020003" pitchFamily="34" charset="-34"/>
                <a:cs typeface="TH Sarabun New" panose="020B0500040200020003" pitchFamily="34" charset="-34"/>
              </a:rPr>
              <a:t> </a:t>
            </a:r>
            <a:r>
              <a:rPr lang="en-US" sz="2400" b="1" dirty="0">
                <a:solidFill>
                  <a:schemeClr val="tx1"/>
                </a:solidFill>
                <a:latin typeface="TH Sarabun New" panose="020B0500040200020003" pitchFamily="34" charset="-34"/>
                <a:cs typeface="TH Sarabun New" panose="020B0500040200020003" pitchFamily="34" charset="-34"/>
              </a:rPr>
              <a:t>(2) </a:t>
            </a:r>
            <a:r>
              <a:rPr lang="th-TH" sz="2400" b="1" dirty="0">
                <a:solidFill>
                  <a:schemeClr val="tx1"/>
                </a:solidFill>
                <a:latin typeface="TH Sarabun New" panose="020B0500040200020003" pitchFamily="34" charset="-34"/>
                <a:cs typeface="TH Sarabun New" panose="020B0500040200020003" pitchFamily="34" charset="-34"/>
              </a:rPr>
              <a:t>มีการเผยแพร่ข้อมูลอย่างเป็นระบบเกี่ยวกับการจัดซื้อจัดจ้างใน</a:t>
            </a:r>
            <a:br>
              <a:rPr lang="th-TH" sz="2400" b="1" dirty="0">
                <a:solidFill>
                  <a:schemeClr val="tx1"/>
                </a:solidFill>
                <a:latin typeface="TH Sarabun New" panose="020B0500040200020003" pitchFamily="34" charset="-34"/>
                <a:cs typeface="TH Sarabun New" panose="020B0500040200020003" pitchFamily="34" charset="-34"/>
              </a:rPr>
            </a:br>
            <a:r>
              <a:rPr lang="th-TH" sz="2400" b="1" dirty="0">
                <a:solidFill>
                  <a:schemeClr val="tx1"/>
                </a:solidFill>
                <a:latin typeface="TH Sarabun New" panose="020B0500040200020003" pitchFamily="34" charset="-34"/>
                <a:cs typeface="TH Sarabun New" panose="020B0500040200020003" pitchFamily="34" charset="-34"/>
              </a:rPr>
              <a:t>ปี พ.ศ. 2558 ดังต่อไปนี้หรือไม่</a:t>
            </a:r>
            <a:r>
              <a:rPr lang="en-US" sz="2400" dirty="0">
                <a:latin typeface="TH Sarabun New" panose="020B0500040200020003" pitchFamily="34" charset="-34"/>
                <a:cs typeface="TH Sarabun New" panose="020B0500040200020003" pitchFamily="34" charset="-34"/>
              </a:rPr>
              <a:t/>
            </a:r>
            <a:br>
              <a:rPr lang="en-US" sz="2400" dirty="0">
                <a:latin typeface="TH Sarabun New" panose="020B0500040200020003" pitchFamily="34" charset="-34"/>
                <a:cs typeface="TH Sarabun New" panose="020B0500040200020003" pitchFamily="34" charset="-34"/>
              </a:rPr>
            </a:br>
            <a:endParaRPr lang="th-TH" sz="2400" dirty="0">
              <a:latin typeface="TH Sarabun New" panose="020B0500040200020003" pitchFamily="34" charset="-34"/>
              <a:cs typeface="TH Sarabun New" panose="020B0500040200020003" pitchFamily="34" charset="-34"/>
            </a:endParaRPr>
          </a:p>
        </p:txBody>
      </p:sp>
      <p:sp>
        <p:nvSpPr>
          <p:cNvPr id="2" name="Content Placeholder 1"/>
          <p:cNvSpPr>
            <a:spLocks noGrp="1"/>
          </p:cNvSpPr>
          <p:nvPr>
            <p:ph sz="quarter" idx="1"/>
          </p:nvPr>
        </p:nvSpPr>
        <p:spPr>
          <a:xfrm>
            <a:off x="1297781" y="1520827"/>
            <a:ext cx="6515100" cy="5148263"/>
          </a:xfrm>
        </p:spPr>
        <p:style>
          <a:lnRef idx="1">
            <a:schemeClr val="accent2"/>
          </a:lnRef>
          <a:fillRef idx="2">
            <a:schemeClr val="accent2"/>
          </a:fillRef>
          <a:effectRef idx="1">
            <a:schemeClr val="accent2"/>
          </a:effectRef>
          <a:fontRef idx="minor">
            <a:schemeClr val="dk1"/>
          </a:fontRef>
        </p:style>
        <p:txBody>
          <a:bodyPr>
            <a:noAutofit/>
          </a:bodyPr>
          <a:lstStyle/>
          <a:p>
            <a:pPr marL="320040" indent="-320040" algn="thaiDist">
              <a:buFont typeface="Wingdings"/>
              <a:buChar char=""/>
              <a:defRPr/>
            </a:pPr>
            <a:r>
              <a:rPr lang="th-TH" sz="3200" b="1" dirty="0" smtClean="0">
                <a:latin typeface="TH Sarabun New" panose="020B0500040200020003" pitchFamily="34" charset="-34"/>
                <a:cs typeface="TH Sarabun New" panose="020B0500040200020003" pitchFamily="34" charset="-34"/>
              </a:rPr>
              <a:t>ใน</a:t>
            </a:r>
            <a:r>
              <a:rPr lang="th-TH" sz="3200" b="1" dirty="0">
                <a:latin typeface="TH Sarabun New" panose="020B0500040200020003" pitchFamily="34" charset="-34"/>
                <a:cs typeface="TH Sarabun New" panose="020B0500040200020003" pitchFamily="34" charset="-34"/>
              </a:rPr>
              <a:t>การตอบข้อคำถามนี้ หมายถึง การจัดซื้อจัดจ้างของบประมาณทุกประเภท เช่น งบดำเนินงาน </a:t>
            </a:r>
            <a:r>
              <a:rPr lang="th-TH" sz="3200" b="1" dirty="0" smtClean="0">
                <a:latin typeface="TH Sarabun New" panose="020B0500040200020003" pitchFamily="34" charset="-34"/>
                <a:cs typeface="TH Sarabun New" panose="020B0500040200020003" pitchFamily="34" charset="-34"/>
              </a:rPr>
              <a:t>งบ</a:t>
            </a:r>
            <a:r>
              <a:rPr lang="th-TH" sz="3200" b="1" dirty="0">
                <a:latin typeface="TH Sarabun New" panose="020B0500040200020003" pitchFamily="34" charset="-34"/>
                <a:cs typeface="TH Sarabun New" panose="020B0500040200020003" pitchFamily="34" charset="-34"/>
              </a:rPr>
              <a:t>ลงทุน </a:t>
            </a:r>
            <a:r>
              <a:rPr lang="th-TH" sz="3200" b="1" dirty="0" smtClean="0">
                <a:latin typeface="TH Sarabun New" panose="020B0500040200020003" pitchFamily="34" charset="-34"/>
                <a:cs typeface="TH Sarabun New" panose="020B0500040200020003" pitchFamily="34" charset="-34"/>
              </a:rPr>
              <a:t>(</a:t>
            </a:r>
            <a:r>
              <a:rPr lang="th-TH" sz="3200" b="1" dirty="0">
                <a:latin typeface="TH Sarabun New" panose="020B0500040200020003" pitchFamily="34" charset="-34"/>
                <a:cs typeface="TH Sarabun New" panose="020B0500040200020003" pitchFamily="34" charset="-34"/>
              </a:rPr>
              <a:t>ค่าครุภัณฑ์ ที่ดินและสิ่งก่อสร้าง) และงบรายจ่ายอื่น </a:t>
            </a:r>
            <a:r>
              <a:rPr lang="th-TH" sz="3200" b="1" dirty="0" smtClean="0">
                <a:latin typeface="TH Sarabun New" panose="020B0500040200020003" pitchFamily="34" charset="-34"/>
                <a:cs typeface="TH Sarabun New" panose="020B0500040200020003" pitchFamily="34" charset="-34"/>
              </a:rPr>
              <a:t>รวมทั้ง</a:t>
            </a:r>
            <a:r>
              <a:rPr lang="th-TH" sz="3200" b="1" dirty="0">
                <a:latin typeface="TH Sarabun New" panose="020B0500040200020003" pitchFamily="34" charset="-34"/>
                <a:cs typeface="TH Sarabun New" panose="020B0500040200020003" pitchFamily="34" charset="-34"/>
              </a:rPr>
              <a:t>งบประมาณที่มีการกันไว้จ่ายเหลื่อมปีที่มีการ</a:t>
            </a:r>
            <a:r>
              <a:rPr lang="th-TH" sz="3200" b="1" dirty="0" smtClean="0">
                <a:latin typeface="TH Sarabun New" panose="020B0500040200020003" pitchFamily="34" charset="-34"/>
                <a:cs typeface="TH Sarabun New" panose="020B0500040200020003" pitchFamily="34" charset="-34"/>
              </a:rPr>
              <a:t>จัดซื้อจัด</a:t>
            </a:r>
            <a:r>
              <a:rPr lang="th-TH" sz="3200" b="1" dirty="0">
                <a:latin typeface="TH Sarabun New" panose="020B0500040200020003" pitchFamily="34" charset="-34"/>
                <a:cs typeface="TH Sarabun New" panose="020B0500040200020003" pitchFamily="34" charset="-34"/>
              </a:rPr>
              <a:t>จ้าง ในปี พ.ศ. </a:t>
            </a:r>
            <a:r>
              <a:rPr lang="th-TH" sz="3200" b="1" dirty="0" smtClean="0">
                <a:latin typeface="TH Sarabun New" panose="020B0500040200020003" pitchFamily="34" charset="-34"/>
                <a:cs typeface="TH Sarabun New" panose="020B0500040200020003" pitchFamily="34" charset="-34"/>
              </a:rPr>
              <a:t>25</a:t>
            </a:r>
            <a:r>
              <a:rPr lang="en-US" sz="3200" b="1" dirty="0" smtClean="0">
                <a:latin typeface="TH Sarabun New" panose="020B0500040200020003" pitchFamily="34" charset="-34"/>
                <a:cs typeface="TH Sarabun New" panose="020B0500040200020003" pitchFamily="34" charset="-34"/>
              </a:rPr>
              <a:t>60</a:t>
            </a:r>
            <a:r>
              <a:rPr lang="th-TH" sz="3200" b="1" dirty="0" smtClean="0">
                <a:latin typeface="TH Sarabun New" panose="020B0500040200020003" pitchFamily="34" charset="-34"/>
                <a:cs typeface="TH Sarabun New" panose="020B0500040200020003" pitchFamily="34" charset="-34"/>
              </a:rPr>
              <a:t>  </a:t>
            </a:r>
            <a:r>
              <a:rPr lang="th-TH" sz="3200" b="1" dirty="0">
                <a:latin typeface="TH Sarabun New" panose="020B0500040200020003" pitchFamily="34" charset="-34"/>
                <a:cs typeface="TH Sarabun New" panose="020B0500040200020003" pitchFamily="34" charset="-34"/>
              </a:rPr>
              <a:t>ฯลฯ </a:t>
            </a:r>
            <a:endParaRPr lang="en-US" sz="3200" b="1" dirty="0">
              <a:latin typeface="TH Sarabun New" panose="020B0500040200020003" pitchFamily="34" charset="-34"/>
              <a:cs typeface="TH Sarabun New" panose="020B0500040200020003" pitchFamily="34" charset="-34"/>
            </a:endParaRPr>
          </a:p>
          <a:p>
            <a:pPr marL="320040" indent="-320040" algn="thaiDist">
              <a:buFont typeface="Wingdings"/>
              <a:buChar char=""/>
              <a:defRPr/>
            </a:pPr>
            <a:r>
              <a:rPr lang="th-TH" sz="3200" b="1" dirty="0">
                <a:latin typeface="TH Sarabun New" panose="020B0500040200020003" pitchFamily="34" charset="-34"/>
                <a:cs typeface="TH Sarabun New" panose="020B0500040200020003" pitchFamily="34" charset="-34"/>
              </a:rPr>
              <a:t>กรณีที่โครงการใดไม่สามารถมีหลักฐานครบตามข้อ </a:t>
            </a:r>
            <a:r>
              <a:rPr lang="th-TH" sz="3200" b="1" dirty="0" smtClean="0">
                <a:latin typeface="TH Sarabun New" panose="020B0500040200020003" pitchFamily="34" charset="-34"/>
                <a:cs typeface="TH Sarabun New" panose="020B0500040200020003" pitchFamily="34" charset="-34"/>
              </a:rPr>
              <a:t>2.1–2.5 </a:t>
            </a:r>
            <a:r>
              <a:rPr lang="th-TH" sz="3200" b="1" dirty="0">
                <a:latin typeface="TH Sarabun New" panose="020B0500040200020003" pitchFamily="34" charset="-34"/>
                <a:cs typeface="TH Sarabun New" panose="020B0500040200020003" pitchFamily="34" charset="-34"/>
              </a:rPr>
              <a:t>ให้ชี้แจงเหตุผลประกอบ เช่น กรณี การจ้างโดยวิธี</a:t>
            </a:r>
            <a:r>
              <a:rPr lang="th-TH" sz="3200" b="1" dirty="0" smtClean="0">
                <a:latin typeface="TH Sarabun New" panose="020B0500040200020003" pitchFamily="34" charset="-34"/>
                <a:cs typeface="TH Sarabun New" panose="020B0500040200020003" pitchFamily="34" charset="-34"/>
              </a:rPr>
              <a:t>พิเศษ จะ</a:t>
            </a:r>
            <a:r>
              <a:rPr lang="th-TH" sz="3200" b="1" dirty="0">
                <a:latin typeface="TH Sarabun New" panose="020B0500040200020003" pitchFamily="34" charset="-34"/>
                <a:cs typeface="TH Sarabun New" panose="020B0500040200020003" pitchFamily="34" charset="-34"/>
              </a:rPr>
              <a:t>ไม่สามารถตอบข้อ </a:t>
            </a:r>
            <a:r>
              <a:rPr lang="th-TH" sz="3200" b="1" dirty="0" smtClean="0">
                <a:latin typeface="TH Sarabun New" panose="020B0500040200020003" pitchFamily="34" charset="-34"/>
                <a:cs typeface="TH Sarabun New" panose="020B0500040200020003" pitchFamily="34" charset="-34"/>
              </a:rPr>
              <a:t>2.3 </a:t>
            </a:r>
            <a:r>
              <a:rPr lang="th-TH" sz="3200" b="1" dirty="0">
                <a:latin typeface="TH Sarabun New" panose="020B0500040200020003" pitchFamily="34" charset="-34"/>
                <a:cs typeface="TH Sarabun New" panose="020B0500040200020003" pitchFamily="34" charset="-34"/>
              </a:rPr>
              <a:t>และ </a:t>
            </a:r>
            <a:r>
              <a:rPr lang="th-TH" sz="3200" b="1" dirty="0" smtClean="0">
                <a:latin typeface="TH Sarabun New" panose="020B0500040200020003" pitchFamily="34" charset="-34"/>
                <a:cs typeface="TH Sarabun New" panose="020B0500040200020003" pitchFamily="34" charset="-34"/>
              </a:rPr>
              <a:t>2.4  ได้</a:t>
            </a:r>
            <a:endParaRPr lang="th-TH" sz="3200" b="1" dirty="0">
              <a:latin typeface="TH Sarabun New" panose="020B0500040200020003" pitchFamily="34" charset="-34"/>
              <a:cs typeface="TH Sarabun New" panose="020B0500040200020003" pitchFamily="34" charset="-34"/>
            </a:endParaRPr>
          </a:p>
        </p:txBody>
      </p:sp>
    </p:spTree>
    <p:extLst>
      <p:ext uri="{BB962C8B-B14F-4D97-AF65-F5344CB8AC3E}">
        <p14:creationId xmlns="" xmlns:p14="http://schemas.microsoft.com/office/powerpoint/2010/main" val="40543481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494234" y="1195754"/>
            <a:ext cx="6672061" cy="5345723"/>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0" indent="0" algn="thaiDist">
              <a:buNone/>
              <a:defRPr/>
            </a:pPr>
            <a:r>
              <a:rPr lang="en-US" sz="4400" b="1" dirty="0" smtClean="0">
                <a:latin typeface="TH Sarabun New" panose="020B0500040200020003" pitchFamily="34" charset="-34"/>
                <a:cs typeface="TH Sarabun New" panose="020B0500040200020003" pitchFamily="34" charset="-34"/>
              </a:rPr>
              <a:t>EB </a:t>
            </a:r>
            <a:r>
              <a:rPr lang="th-TH" sz="4400" b="1" dirty="0" smtClean="0">
                <a:latin typeface="TH Sarabun New" panose="020B0500040200020003" pitchFamily="34" charset="-34"/>
                <a:cs typeface="TH Sarabun New" panose="020B0500040200020003" pitchFamily="34" charset="-34"/>
              </a:rPr>
              <a:t>2 </a:t>
            </a:r>
          </a:p>
          <a:p>
            <a:pPr marL="0" indent="0" algn="thaiDist">
              <a:buNone/>
              <a:defRPr/>
            </a:pPr>
            <a:r>
              <a:rPr lang="en-US" sz="4400" b="1" dirty="0" smtClean="0">
                <a:latin typeface="TH Sarabun New" panose="020B0500040200020003" pitchFamily="34" charset="-34"/>
                <a:cs typeface="TH Sarabun New" panose="020B0500040200020003" pitchFamily="34" charset="-34"/>
              </a:rPr>
              <a:t>“</a:t>
            </a:r>
            <a:r>
              <a:rPr lang="th-TH" sz="4400" b="1" dirty="0">
                <a:latin typeface="TH Sarabun New" panose="020B0500040200020003" pitchFamily="34" charset="-34"/>
                <a:cs typeface="TH Sarabun New" panose="020B0500040200020003" pitchFamily="34" charset="-34"/>
              </a:rPr>
              <a:t>ในปีงบประมาณ พ.ศ. </a:t>
            </a:r>
            <a:r>
              <a:rPr lang="th-TH" sz="4400" b="1" dirty="0" smtClean="0">
                <a:latin typeface="TH Sarabun New" panose="020B0500040200020003" pitchFamily="34" charset="-34"/>
                <a:cs typeface="TH Sarabun New" panose="020B0500040200020003" pitchFamily="34" charset="-34"/>
              </a:rPr>
              <a:t>25</a:t>
            </a:r>
            <a:r>
              <a:rPr lang="en-US" sz="4400" b="1" dirty="0" smtClean="0">
                <a:latin typeface="TH Sarabun New" panose="020B0500040200020003" pitchFamily="34" charset="-34"/>
                <a:cs typeface="TH Sarabun New" panose="020B0500040200020003" pitchFamily="34" charset="-34"/>
              </a:rPr>
              <a:t>60</a:t>
            </a:r>
            <a:r>
              <a:rPr lang="th-TH" sz="4400" b="1" dirty="0" smtClean="0">
                <a:latin typeface="TH Sarabun New" panose="020B0500040200020003" pitchFamily="34" charset="-34"/>
                <a:cs typeface="TH Sarabun New" panose="020B0500040200020003" pitchFamily="34" charset="-34"/>
              </a:rPr>
              <a:t> </a:t>
            </a:r>
            <a:r>
              <a:rPr lang="th-TH" sz="4400" b="1" dirty="0">
                <a:latin typeface="TH Sarabun New" panose="020B0500040200020003" pitchFamily="34" charset="-34"/>
                <a:cs typeface="TH Sarabun New" panose="020B0500040200020003" pitchFamily="34" charset="-34"/>
              </a:rPr>
              <a:t>หน่วยงานของท่านมีการดำเนินงานเกี่ยวกับการเปิดเผยข้อมูลผลการจัดซื้อจัดจ้างแต่ละโครงการให้สาธารณชนทราบ โดยผ่านเว็บไซต์หรือสื่ออื่น ๆ อย่างไร” (กรณีการจัดซื้อจัดจ้างมากกว่า 5 โครงการ ให้แสดง</a:t>
            </a:r>
            <a:r>
              <a:rPr lang="th-TH" sz="4400" b="1" dirty="0" smtClean="0">
                <a:latin typeface="TH Sarabun New" panose="020B0500040200020003" pitchFamily="34" charset="-34"/>
                <a:cs typeface="TH Sarabun New" panose="020B0500040200020003" pitchFamily="34" charset="-34"/>
              </a:rPr>
              <a:t>หลักฐาน5 </a:t>
            </a:r>
            <a:r>
              <a:rPr lang="th-TH" sz="4400" b="1" dirty="0">
                <a:latin typeface="TH Sarabun New" panose="020B0500040200020003" pitchFamily="34" charset="-34"/>
                <a:cs typeface="TH Sarabun New" panose="020B0500040200020003" pitchFamily="34" charset="-34"/>
              </a:rPr>
              <a:t>โครงการที่มีงบประมาณสูงสุด</a:t>
            </a:r>
            <a:r>
              <a:rPr lang="th-TH" sz="4400" b="1" dirty="0" smtClean="0">
                <a:latin typeface="TH Sarabun New" panose="020B0500040200020003" pitchFamily="34" charset="-34"/>
                <a:cs typeface="TH Sarabun New" panose="020B0500040200020003" pitchFamily="34" charset="-34"/>
              </a:rPr>
              <a:t>) (มี 5 คำถาม)</a:t>
            </a:r>
            <a:endParaRPr lang="th-TH" sz="4400" b="1" dirty="0">
              <a:latin typeface="TH Sarabun New" panose="020B0500040200020003" pitchFamily="34" charset="-34"/>
              <a:cs typeface="TH Sarabun New" panose="020B0500040200020003" pitchFamily="34" charset="-34"/>
            </a:endParaRPr>
          </a:p>
        </p:txBody>
      </p:sp>
    </p:spTree>
    <p:extLst>
      <p:ext uri="{BB962C8B-B14F-4D97-AF65-F5344CB8AC3E}">
        <p14:creationId xmlns="" xmlns:p14="http://schemas.microsoft.com/office/powerpoint/2010/main" val="19249942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494235" y="1195754"/>
            <a:ext cx="6115050" cy="4900246"/>
          </a:xfrm>
        </p:spPr>
        <p:style>
          <a:lnRef idx="1">
            <a:schemeClr val="accent2"/>
          </a:lnRef>
          <a:fillRef idx="2">
            <a:schemeClr val="accent2"/>
          </a:fillRef>
          <a:effectRef idx="1">
            <a:schemeClr val="accent2"/>
          </a:effectRef>
          <a:fontRef idx="minor">
            <a:schemeClr val="dk1"/>
          </a:fontRef>
        </p:style>
        <p:txBody>
          <a:bodyPr>
            <a:normAutofit fontScale="92500"/>
          </a:bodyPr>
          <a:lstStyle/>
          <a:p>
            <a:pPr marL="0" indent="0">
              <a:buNone/>
              <a:defRPr/>
            </a:pPr>
            <a:r>
              <a:rPr lang="th-TH" sz="4400" b="1" dirty="0">
                <a:latin typeface="TH Sarabun New" panose="020B0500040200020003" pitchFamily="34" charset="-34"/>
                <a:cs typeface="TH Sarabun New" panose="020B0500040200020003" pitchFamily="34" charset="-34"/>
              </a:rPr>
              <a:t>คำถามข้อที่ 1 </a:t>
            </a:r>
            <a:endParaRPr lang="th-TH" sz="4400" b="1" dirty="0" smtClean="0">
              <a:latin typeface="TH Sarabun New" panose="020B0500040200020003" pitchFamily="34" charset="-34"/>
              <a:cs typeface="TH Sarabun New" panose="020B0500040200020003" pitchFamily="34" charset="-34"/>
            </a:endParaRPr>
          </a:p>
          <a:p>
            <a:pPr marL="0" indent="0">
              <a:buNone/>
              <a:defRPr/>
            </a:pPr>
            <a:r>
              <a:rPr lang="en-US" sz="4400" b="1" dirty="0" smtClean="0">
                <a:latin typeface="TH Sarabun New" panose="020B0500040200020003" pitchFamily="34" charset="-34"/>
                <a:cs typeface="TH Sarabun New" panose="020B0500040200020003" pitchFamily="34" charset="-34"/>
              </a:rPr>
              <a:t>“</a:t>
            </a:r>
            <a:r>
              <a:rPr lang="th-TH" sz="4400" b="1" dirty="0">
                <a:latin typeface="TH Sarabun New" panose="020B0500040200020003" pitchFamily="34" charset="-34"/>
                <a:cs typeface="TH Sarabun New" panose="020B0500040200020003" pitchFamily="34" charset="-34"/>
              </a:rPr>
              <a:t>มีการประกาศ</a:t>
            </a:r>
            <a:r>
              <a:rPr lang="th-TH" sz="4400" b="1" dirty="0" smtClean="0">
                <a:latin typeface="TH Sarabun New" panose="020B0500040200020003" pitchFamily="34" charset="-34"/>
                <a:cs typeface="TH Sarabun New" panose="020B0500040200020003" pitchFamily="34" charset="-34"/>
              </a:rPr>
              <a:t>เผยแพร่การจัดซื้อจัดจ้างแต่ละโครงการล่วงหน้าไม่น้อยกว่าระยะเวลาตามที่กฎหมายของแต่ละหน่วยงานกำหนด หรือไม่</a:t>
            </a:r>
            <a:r>
              <a:rPr lang="en-US" sz="4400" b="1" dirty="0">
                <a:latin typeface="TH Sarabun New" panose="020B0500040200020003" pitchFamily="34" charset="-34"/>
                <a:cs typeface="TH Sarabun New" panose="020B0500040200020003" pitchFamily="34" charset="-34"/>
              </a:rPr>
              <a:t>”</a:t>
            </a:r>
            <a:endParaRPr lang="en-US" sz="4400" b="1" dirty="0">
              <a:solidFill>
                <a:srgbClr val="C00000"/>
              </a:solidFill>
              <a:latin typeface="TH Sarabun New" panose="020B0500040200020003" pitchFamily="34" charset="-34"/>
              <a:cs typeface="TH Sarabun New" panose="020B0500040200020003" pitchFamily="34" charset="-34"/>
            </a:endParaRPr>
          </a:p>
        </p:txBody>
      </p:sp>
    </p:spTree>
    <p:extLst>
      <p:ext uri="{BB962C8B-B14F-4D97-AF65-F5344CB8AC3E}">
        <p14:creationId xmlns="" xmlns:p14="http://schemas.microsoft.com/office/powerpoint/2010/main" val="40050180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494235" y="1195754"/>
            <a:ext cx="6115050" cy="4900246"/>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defRPr/>
            </a:pPr>
            <a:r>
              <a:rPr lang="th-TH" sz="4400" b="1" dirty="0">
                <a:latin typeface="TH Sarabun New" panose="020B0500040200020003" pitchFamily="34" charset="-34"/>
                <a:cs typeface="TH Sarabun New" panose="020B0500040200020003" pitchFamily="34" charset="-34"/>
              </a:rPr>
              <a:t>คำถามข้อที่ </a:t>
            </a:r>
            <a:r>
              <a:rPr lang="th-TH" sz="4400" b="1" dirty="0" smtClean="0">
                <a:latin typeface="TH Sarabun New" panose="020B0500040200020003" pitchFamily="34" charset="-34"/>
                <a:cs typeface="TH Sarabun New" panose="020B0500040200020003" pitchFamily="34" charset="-34"/>
              </a:rPr>
              <a:t>2 </a:t>
            </a:r>
          </a:p>
          <a:p>
            <a:pPr marL="0" indent="0">
              <a:buNone/>
              <a:defRPr/>
            </a:pPr>
            <a:r>
              <a:rPr lang="en-US" sz="4400" b="1" dirty="0" smtClean="0">
                <a:latin typeface="TH Sarabun New" panose="020B0500040200020003" pitchFamily="34" charset="-34"/>
                <a:cs typeface="TH Sarabun New" panose="020B0500040200020003" pitchFamily="34" charset="-34"/>
              </a:rPr>
              <a:t>“</a:t>
            </a:r>
            <a:r>
              <a:rPr lang="th-TH" sz="4400" b="1" dirty="0">
                <a:latin typeface="TH Sarabun New" panose="020B0500040200020003" pitchFamily="34" charset="-34"/>
                <a:cs typeface="TH Sarabun New" panose="020B0500040200020003" pitchFamily="34" charset="-34"/>
              </a:rPr>
              <a:t>มีการประกาศ</a:t>
            </a:r>
            <a:r>
              <a:rPr lang="th-TH" sz="4400" b="1" dirty="0" smtClean="0">
                <a:latin typeface="TH Sarabun New" panose="020B0500040200020003" pitchFamily="34" charset="-34"/>
                <a:cs typeface="TH Sarabun New" panose="020B0500040200020003" pitchFamily="34" charset="-34"/>
              </a:rPr>
              <a:t>เผยแพร่หลักเกณฑ์ในการพิจารณาคัดเลือกตัดสินผลการจัดซื้อจัดจ้างแต่ละโครงการ หรือไม่</a:t>
            </a:r>
            <a:r>
              <a:rPr lang="en-US" sz="4400" b="1" dirty="0">
                <a:latin typeface="TH Sarabun New" panose="020B0500040200020003" pitchFamily="34" charset="-34"/>
                <a:cs typeface="TH Sarabun New" panose="020B0500040200020003" pitchFamily="34" charset="-34"/>
              </a:rPr>
              <a:t>”</a:t>
            </a:r>
            <a:endParaRPr lang="en-US" sz="4400" b="1" dirty="0">
              <a:solidFill>
                <a:srgbClr val="C00000"/>
              </a:solidFill>
              <a:latin typeface="TH Sarabun New" panose="020B0500040200020003" pitchFamily="34" charset="-34"/>
              <a:cs typeface="TH Sarabun New" panose="020B0500040200020003" pitchFamily="34" charset="-34"/>
            </a:endParaRPr>
          </a:p>
        </p:txBody>
      </p:sp>
    </p:spTree>
    <p:extLst>
      <p:ext uri="{BB962C8B-B14F-4D97-AF65-F5344CB8AC3E}">
        <p14:creationId xmlns="" xmlns:p14="http://schemas.microsoft.com/office/powerpoint/2010/main" val="138986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494235" y="1195754"/>
            <a:ext cx="6115050" cy="4900246"/>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defRPr/>
            </a:pPr>
            <a:r>
              <a:rPr lang="th-TH" sz="4400" b="1" dirty="0">
                <a:latin typeface="TH Sarabun New" panose="020B0500040200020003" pitchFamily="34" charset="-34"/>
                <a:cs typeface="TH Sarabun New" panose="020B0500040200020003" pitchFamily="34" charset="-34"/>
              </a:rPr>
              <a:t>คำถามข้อที่ </a:t>
            </a:r>
            <a:r>
              <a:rPr lang="th-TH" sz="4400" b="1" dirty="0" smtClean="0">
                <a:latin typeface="TH Sarabun New" panose="020B0500040200020003" pitchFamily="34" charset="-34"/>
                <a:cs typeface="TH Sarabun New" panose="020B0500040200020003" pitchFamily="34" charset="-34"/>
              </a:rPr>
              <a:t>3 </a:t>
            </a:r>
          </a:p>
          <a:p>
            <a:pPr marL="0" indent="0">
              <a:buNone/>
              <a:defRPr/>
            </a:pPr>
            <a:r>
              <a:rPr lang="en-US" sz="4400" b="1" dirty="0" smtClean="0">
                <a:latin typeface="TH Sarabun New" panose="020B0500040200020003" pitchFamily="34" charset="-34"/>
                <a:cs typeface="TH Sarabun New" panose="020B0500040200020003" pitchFamily="34" charset="-34"/>
              </a:rPr>
              <a:t>“</a:t>
            </a:r>
            <a:r>
              <a:rPr lang="th-TH" sz="4400" b="1" dirty="0">
                <a:latin typeface="TH Sarabun New" panose="020B0500040200020003" pitchFamily="34" charset="-34"/>
                <a:cs typeface="TH Sarabun New" panose="020B0500040200020003" pitchFamily="34" charset="-34"/>
              </a:rPr>
              <a:t>มีการ</a:t>
            </a:r>
            <a:r>
              <a:rPr lang="th-TH" sz="4400" b="1" dirty="0" smtClean="0">
                <a:latin typeface="TH Sarabun New" panose="020B0500040200020003" pitchFamily="34" charset="-34"/>
                <a:cs typeface="TH Sarabun New" panose="020B0500040200020003" pitchFamily="34" charset="-34"/>
              </a:rPr>
              <a:t>ประกาศวิธีการคำนวณราคากลางของแต่ละโครงการ หรือไม่</a:t>
            </a:r>
            <a:r>
              <a:rPr lang="en-US" sz="4400" b="1" dirty="0">
                <a:latin typeface="TH Sarabun New" panose="020B0500040200020003" pitchFamily="34" charset="-34"/>
                <a:cs typeface="TH Sarabun New" panose="020B0500040200020003" pitchFamily="34" charset="-34"/>
              </a:rPr>
              <a:t>”</a:t>
            </a:r>
            <a:endParaRPr lang="en-US" sz="4400" b="1" dirty="0">
              <a:solidFill>
                <a:srgbClr val="C00000"/>
              </a:solidFill>
              <a:latin typeface="TH Sarabun New" panose="020B0500040200020003" pitchFamily="34" charset="-34"/>
              <a:cs typeface="TH Sarabun New" panose="020B0500040200020003" pitchFamily="34" charset="-34"/>
            </a:endParaRPr>
          </a:p>
        </p:txBody>
      </p:sp>
    </p:spTree>
    <p:extLst>
      <p:ext uri="{BB962C8B-B14F-4D97-AF65-F5344CB8AC3E}">
        <p14:creationId xmlns="" xmlns:p14="http://schemas.microsoft.com/office/powerpoint/2010/main" val="67296699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494235" y="1195754"/>
            <a:ext cx="6115050" cy="4900246"/>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defRPr/>
            </a:pPr>
            <a:r>
              <a:rPr lang="th-TH" sz="4400" b="1" dirty="0">
                <a:latin typeface="TH Sarabun New" panose="020B0500040200020003" pitchFamily="34" charset="-34"/>
                <a:cs typeface="TH Sarabun New" panose="020B0500040200020003" pitchFamily="34" charset="-34"/>
              </a:rPr>
              <a:t>คำถามข้อที่ </a:t>
            </a:r>
            <a:r>
              <a:rPr lang="th-TH" sz="4400" b="1" dirty="0" smtClean="0">
                <a:latin typeface="TH Sarabun New" panose="020B0500040200020003" pitchFamily="34" charset="-34"/>
                <a:cs typeface="TH Sarabun New" panose="020B0500040200020003" pitchFamily="34" charset="-34"/>
              </a:rPr>
              <a:t>4 </a:t>
            </a:r>
          </a:p>
          <a:p>
            <a:pPr marL="0" indent="0">
              <a:buNone/>
              <a:defRPr/>
            </a:pPr>
            <a:r>
              <a:rPr lang="en-US" sz="4400" b="1" dirty="0" smtClean="0">
                <a:latin typeface="TH Sarabun New" panose="020B0500040200020003" pitchFamily="34" charset="-34"/>
                <a:cs typeface="TH Sarabun New" panose="020B0500040200020003" pitchFamily="34" charset="-34"/>
              </a:rPr>
              <a:t>“</a:t>
            </a:r>
            <a:r>
              <a:rPr lang="th-TH" sz="4400" b="1" dirty="0">
                <a:latin typeface="TH Sarabun New" panose="020B0500040200020003" pitchFamily="34" charset="-34"/>
                <a:cs typeface="TH Sarabun New" panose="020B0500040200020003" pitchFamily="34" charset="-34"/>
              </a:rPr>
              <a:t>มีการ</a:t>
            </a:r>
            <a:r>
              <a:rPr lang="th-TH" sz="4400" b="1" dirty="0" smtClean="0">
                <a:latin typeface="TH Sarabun New" panose="020B0500040200020003" pitchFamily="34" charset="-34"/>
                <a:cs typeface="TH Sarabun New" panose="020B0500040200020003" pitchFamily="34" charset="-34"/>
              </a:rPr>
              <a:t>ประกาศรายชื่อผู้เสนอราคา/งานที่มีสิทธิได้รับการคัดเลือกแต่ละโครงการ หรือไม่</a:t>
            </a:r>
            <a:r>
              <a:rPr lang="en-US" sz="4400" b="1" dirty="0">
                <a:latin typeface="TH Sarabun New" panose="020B0500040200020003" pitchFamily="34" charset="-34"/>
                <a:cs typeface="TH Sarabun New" panose="020B0500040200020003" pitchFamily="34" charset="-34"/>
              </a:rPr>
              <a:t>”</a:t>
            </a:r>
            <a:endParaRPr lang="en-US" sz="4400" b="1" dirty="0">
              <a:solidFill>
                <a:srgbClr val="C00000"/>
              </a:solidFill>
              <a:latin typeface="TH Sarabun New" panose="020B0500040200020003" pitchFamily="34" charset="-34"/>
              <a:cs typeface="TH Sarabun New" panose="020B0500040200020003" pitchFamily="34" charset="-34"/>
            </a:endParaRPr>
          </a:p>
        </p:txBody>
      </p:sp>
    </p:spTree>
    <p:extLst>
      <p:ext uri="{BB962C8B-B14F-4D97-AF65-F5344CB8AC3E}">
        <p14:creationId xmlns="" xmlns:p14="http://schemas.microsoft.com/office/powerpoint/2010/main" val="7850820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494235" y="1195754"/>
            <a:ext cx="6115050" cy="4900246"/>
          </a:xfrm>
        </p:spPr>
        <p:style>
          <a:lnRef idx="1">
            <a:schemeClr val="accent2"/>
          </a:lnRef>
          <a:fillRef idx="2">
            <a:schemeClr val="accent2"/>
          </a:fillRef>
          <a:effectRef idx="1">
            <a:schemeClr val="accent2"/>
          </a:effectRef>
          <a:fontRef idx="minor">
            <a:schemeClr val="dk1"/>
          </a:fontRef>
        </p:style>
        <p:txBody>
          <a:bodyPr>
            <a:normAutofit fontScale="92500"/>
          </a:bodyPr>
          <a:lstStyle/>
          <a:p>
            <a:pPr marL="0" indent="0">
              <a:buNone/>
              <a:defRPr/>
            </a:pPr>
            <a:r>
              <a:rPr lang="th-TH" sz="4400" b="1" dirty="0">
                <a:latin typeface="TH Sarabun New" panose="020B0500040200020003" pitchFamily="34" charset="-34"/>
                <a:cs typeface="TH Sarabun New" panose="020B0500040200020003" pitchFamily="34" charset="-34"/>
              </a:rPr>
              <a:t>คำถามข้อที่ </a:t>
            </a:r>
            <a:r>
              <a:rPr lang="th-TH" sz="4400" b="1" dirty="0" smtClean="0">
                <a:latin typeface="TH Sarabun New" panose="020B0500040200020003" pitchFamily="34" charset="-34"/>
                <a:cs typeface="TH Sarabun New" panose="020B0500040200020003" pitchFamily="34" charset="-34"/>
              </a:rPr>
              <a:t>5 </a:t>
            </a:r>
          </a:p>
          <a:p>
            <a:pPr marL="0" indent="0">
              <a:buNone/>
              <a:defRPr/>
            </a:pPr>
            <a:r>
              <a:rPr lang="en-US" sz="4400" b="1" dirty="0" smtClean="0">
                <a:latin typeface="TH Sarabun New" panose="020B0500040200020003" pitchFamily="34" charset="-34"/>
                <a:cs typeface="TH Sarabun New" panose="020B0500040200020003" pitchFamily="34" charset="-34"/>
              </a:rPr>
              <a:t>“</a:t>
            </a:r>
            <a:r>
              <a:rPr lang="th-TH" sz="4400" b="1" dirty="0">
                <a:latin typeface="TH Sarabun New" panose="020B0500040200020003" pitchFamily="34" charset="-34"/>
                <a:cs typeface="TH Sarabun New" panose="020B0500040200020003" pitchFamily="34" charset="-34"/>
              </a:rPr>
              <a:t>มี</a:t>
            </a:r>
            <a:r>
              <a:rPr lang="th-TH" sz="4400" b="1" dirty="0" smtClean="0">
                <a:latin typeface="TH Sarabun New" panose="020B0500040200020003" pitchFamily="34" charset="-34"/>
                <a:cs typeface="TH Sarabun New" panose="020B0500040200020003" pitchFamily="34" charset="-34"/>
              </a:rPr>
              <a:t>การประกาศเผยแพร่ผลการจัดซื้อจัดจ้างแต่ละโครงการ พร้อมระบุวิธีการจัดซื้อจัดจ้างและเหตุผลที่ใช้ในการตัดสินผลการจัดซื้อจัดจ้าง หรือไม่</a:t>
            </a:r>
            <a:r>
              <a:rPr lang="en-US" sz="4400" b="1" dirty="0">
                <a:latin typeface="TH Sarabun New" panose="020B0500040200020003" pitchFamily="34" charset="-34"/>
                <a:cs typeface="TH Sarabun New" panose="020B0500040200020003" pitchFamily="34" charset="-34"/>
              </a:rPr>
              <a:t>”</a:t>
            </a:r>
            <a:endParaRPr lang="en-US" sz="4400" b="1" dirty="0">
              <a:solidFill>
                <a:srgbClr val="C00000"/>
              </a:solidFill>
              <a:latin typeface="TH Sarabun New" panose="020B0500040200020003" pitchFamily="34" charset="-34"/>
              <a:cs typeface="TH Sarabun New" panose="020B0500040200020003" pitchFamily="34" charset="-34"/>
            </a:endParaRPr>
          </a:p>
        </p:txBody>
      </p:sp>
    </p:spTree>
    <p:extLst>
      <p:ext uri="{BB962C8B-B14F-4D97-AF65-F5344CB8AC3E}">
        <p14:creationId xmlns="" xmlns:p14="http://schemas.microsoft.com/office/powerpoint/2010/main" val="17639455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494235" y="1195754"/>
            <a:ext cx="6115050" cy="4900246"/>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defRPr/>
            </a:pPr>
            <a:r>
              <a:rPr lang="en-US" sz="4400" b="1" dirty="0" smtClean="0">
                <a:latin typeface="TH Sarabun New" panose="020B0500040200020003" pitchFamily="34" charset="-34"/>
                <a:cs typeface="TH Sarabun New" panose="020B0500040200020003" pitchFamily="34" charset="-34"/>
              </a:rPr>
              <a:t>EB</a:t>
            </a:r>
            <a:r>
              <a:rPr lang="th-TH" sz="4400" b="1" dirty="0" smtClean="0">
                <a:latin typeface="TH Sarabun New" panose="020B0500040200020003" pitchFamily="34" charset="-34"/>
                <a:cs typeface="TH Sarabun New" panose="020B0500040200020003" pitchFamily="34" charset="-34"/>
              </a:rPr>
              <a:t>3 หน่วยงานของท่านมีการวิเคราะห์ผลการจัดซื้อจัดจ้างอย่างไร</a:t>
            </a:r>
          </a:p>
        </p:txBody>
      </p:sp>
    </p:spTree>
    <p:extLst>
      <p:ext uri="{BB962C8B-B14F-4D97-AF65-F5344CB8AC3E}">
        <p14:creationId xmlns="" xmlns:p14="http://schemas.microsoft.com/office/powerpoint/2010/main" val="25866446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494235" y="1195754"/>
            <a:ext cx="6115050" cy="4900246"/>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defRPr/>
            </a:pPr>
            <a:r>
              <a:rPr lang="th-TH" sz="4400" b="1" dirty="0">
                <a:latin typeface="TH Sarabun New" panose="020B0500040200020003" pitchFamily="34" charset="-34"/>
                <a:cs typeface="TH Sarabun New" panose="020B0500040200020003" pitchFamily="34" charset="-34"/>
              </a:rPr>
              <a:t>คำถามข้อที่ </a:t>
            </a:r>
            <a:r>
              <a:rPr lang="th-TH" sz="4400" b="1" dirty="0" smtClean="0">
                <a:latin typeface="TH Sarabun New" panose="020B0500040200020003" pitchFamily="34" charset="-34"/>
                <a:cs typeface="TH Sarabun New" panose="020B0500040200020003" pitchFamily="34" charset="-34"/>
              </a:rPr>
              <a:t>1 </a:t>
            </a:r>
          </a:p>
          <a:p>
            <a:pPr marL="0" indent="0">
              <a:buNone/>
              <a:defRPr/>
            </a:pPr>
            <a:r>
              <a:rPr lang="en-US" sz="4400" b="1" dirty="0" smtClean="0">
                <a:latin typeface="TH Sarabun New" panose="020B0500040200020003" pitchFamily="34" charset="-34"/>
                <a:cs typeface="TH Sarabun New" panose="020B0500040200020003" pitchFamily="34" charset="-34"/>
              </a:rPr>
              <a:t>“</a:t>
            </a:r>
            <a:r>
              <a:rPr lang="th-TH" sz="4400" b="1" dirty="0">
                <a:latin typeface="TH Sarabun New" panose="020B0500040200020003" pitchFamily="34" charset="-34"/>
                <a:cs typeface="TH Sarabun New" panose="020B0500040200020003" pitchFamily="34" charset="-34"/>
              </a:rPr>
              <a:t>มี</a:t>
            </a:r>
            <a:r>
              <a:rPr lang="th-TH" sz="4400" b="1" dirty="0" smtClean="0">
                <a:latin typeface="TH Sarabun New" panose="020B0500040200020003" pitchFamily="34" charset="-34"/>
                <a:cs typeface="TH Sarabun New" panose="020B0500040200020003" pitchFamily="34" charset="-34"/>
              </a:rPr>
              <a:t>การวิเคราะห์ผลการจัดซื้อจัดจ้างประจำปีงบประมาณ พ.ศ. 255</a:t>
            </a:r>
            <a:r>
              <a:rPr lang="en-US" sz="4400" b="1" dirty="0" smtClean="0">
                <a:latin typeface="TH Sarabun New" panose="020B0500040200020003" pitchFamily="34" charset="-34"/>
                <a:cs typeface="TH Sarabun New" panose="020B0500040200020003" pitchFamily="34" charset="-34"/>
              </a:rPr>
              <a:t>9</a:t>
            </a:r>
            <a:r>
              <a:rPr lang="th-TH" sz="4400" b="1" dirty="0" smtClean="0">
                <a:latin typeface="TH Sarabun New" panose="020B0500040200020003" pitchFamily="34" charset="-34"/>
                <a:cs typeface="TH Sarabun New" panose="020B0500040200020003" pitchFamily="34" charset="-34"/>
              </a:rPr>
              <a:t> หรือไม่</a:t>
            </a:r>
            <a:r>
              <a:rPr lang="en-US" sz="4400" b="1" dirty="0">
                <a:latin typeface="TH Sarabun New" panose="020B0500040200020003" pitchFamily="34" charset="-34"/>
                <a:cs typeface="TH Sarabun New" panose="020B0500040200020003" pitchFamily="34" charset="-34"/>
              </a:rPr>
              <a:t>”</a:t>
            </a:r>
            <a:endParaRPr lang="en-US" sz="4400" b="1" dirty="0">
              <a:solidFill>
                <a:srgbClr val="C00000"/>
              </a:solidFill>
              <a:latin typeface="TH Sarabun New" panose="020B0500040200020003" pitchFamily="34" charset="-34"/>
              <a:cs typeface="TH Sarabun New" panose="020B0500040200020003" pitchFamily="34" charset="-34"/>
            </a:endParaRPr>
          </a:p>
        </p:txBody>
      </p:sp>
    </p:spTree>
    <p:extLst>
      <p:ext uri="{BB962C8B-B14F-4D97-AF65-F5344CB8AC3E}">
        <p14:creationId xmlns="" xmlns:p14="http://schemas.microsoft.com/office/powerpoint/2010/main" val="25243610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494234" y="1195754"/>
            <a:ext cx="6260581" cy="4900246"/>
          </a:xfrm>
        </p:spPr>
        <p:style>
          <a:lnRef idx="1">
            <a:schemeClr val="accent2"/>
          </a:lnRef>
          <a:fillRef idx="2">
            <a:schemeClr val="accent2"/>
          </a:fillRef>
          <a:effectRef idx="1">
            <a:schemeClr val="accent2"/>
          </a:effectRef>
          <a:fontRef idx="minor">
            <a:schemeClr val="dk1"/>
          </a:fontRef>
        </p:style>
        <p:txBody>
          <a:bodyPr>
            <a:normAutofit fontScale="92500"/>
          </a:bodyPr>
          <a:lstStyle/>
          <a:p>
            <a:pPr marL="0" indent="0">
              <a:buNone/>
              <a:defRPr/>
            </a:pPr>
            <a:r>
              <a:rPr lang="th-TH" sz="4400" b="1" dirty="0">
                <a:latin typeface="TH Sarabun New" panose="020B0500040200020003" pitchFamily="34" charset="-34"/>
                <a:cs typeface="TH Sarabun New" panose="020B0500040200020003" pitchFamily="34" charset="-34"/>
              </a:rPr>
              <a:t>คำถามข้อที่ </a:t>
            </a:r>
            <a:r>
              <a:rPr lang="th-TH" sz="4400" b="1" dirty="0" smtClean="0">
                <a:latin typeface="TH Sarabun New" panose="020B0500040200020003" pitchFamily="34" charset="-34"/>
                <a:cs typeface="TH Sarabun New" panose="020B0500040200020003" pitchFamily="34" charset="-34"/>
              </a:rPr>
              <a:t>2 </a:t>
            </a:r>
          </a:p>
          <a:p>
            <a:pPr marL="0" indent="0">
              <a:buNone/>
              <a:defRPr/>
            </a:pPr>
            <a:r>
              <a:rPr lang="en-US" sz="4400" b="1" dirty="0" smtClean="0">
                <a:latin typeface="TH Sarabun New" panose="020B0500040200020003" pitchFamily="34" charset="-34"/>
                <a:cs typeface="TH Sarabun New" panose="020B0500040200020003" pitchFamily="34" charset="-34"/>
              </a:rPr>
              <a:t>“</a:t>
            </a:r>
            <a:r>
              <a:rPr lang="th-TH" sz="4400" b="1" dirty="0">
                <a:latin typeface="TH Sarabun New" panose="020B0500040200020003" pitchFamily="34" charset="-34"/>
                <a:cs typeface="TH Sarabun New" panose="020B0500040200020003" pitchFamily="34" charset="-34"/>
              </a:rPr>
              <a:t>มี</a:t>
            </a:r>
            <a:r>
              <a:rPr lang="th-TH" sz="4400" b="1" dirty="0" smtClean="0">
                <a:latin typeface="TH Sarabun New" panose="020B0500040200020003" pitchFamily="34" charset="-34"/>
                <a:cs typeface="TH Sarabun New" panose="020B0500040200020003" pitchFamily="34" charset="-34"/>
              </a:rPr>
              <a:t>การนำผลการวิเคราะห์การจัดซื้อจัดจ้างประจำปีงบประมาณ พ.ศ.2559 มาใช้ในการปรับปรุงการจัดซื้อจัดจ้างในปีงบประมาณ พ.ศ.2560 หรือไม่</a:t>
            </a:r>
            <a:r>
              <a:rPr lang="en-US" sz="4400" b="1" dirty="0">
                <a:latin typeface="TH Sarabun New" panose="020B0500040200020003" pitchFamily="34" charset="-34"/>
                <a:cs typeface="TH Sarabun New" panose="020B0500040200020003" pitchFamily="34" charset="-34"/>
              </a:rPr>
              <a:t>”</a:t>
            </a:r>
            <a:endParaRPr lang="en-US" sz="4400" b="1" dirty="0">
              <a:solidFill>
                <a:srgbClr val="C00000"/>
              </a:solidFill>
              <a:latin typeface="TH Sarabun New" panose="020B0500040200020003" pitchFamily="34" charset="-34"/>
              <a:cs typeface="TH Sarabun New" panose="020B0500040200020003" pitchFamily="34" charset="-34"/>
            </a:endParaRPr>
          </a:p>
        </p:txBody>
      </p:sp>
    </p:spTree>
    <p:extLst>
      <p:ext uri="{BB962C8B-B14F-4D97-AF65-F5344CB8AC3E}">
        <p14:creationId xmlns="" xmlns:p14="http://schemas.microsoft.com/office/powerpoint/2010/main" val="11798644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Autofit/>
          </a:bodyPr>
          <a:lstStyle/>
          <a:p>
            <a:r>
              <a:rPr lang="th-TH" sz="54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วัตถุประสงค์ของการประชุม ฯ</a:t>
            </a:r>
            <a:endParaRPr lang="th-TH" sz="5400" b="1" dirty="0">
              <a:solidFill>
                <a:schemeClr val="bg1"/>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3" name="ตัวแทนเนื้อหา 2"/>
          <p:cNvSpPr>
            <a:spLocks noGrp="1"/>
          </p:cNvSpPr>
          <p:nvPr>
            <p:ph idx="1"/>
          </p:nvPr>
        </p:nvSpPr>
        <p:spPr/>
        <p:txBody>
          <a:bodyPr>
            <a:normAutofit/>
          </a:bodyPr>
          <a:lstStyle/>
          <a:p>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เพื่อให้ส่วนราชการทราบแนวทางการตอบคำถามในแต่ละ </a:t>
            </a:r>
            <a:r>
              <a:rPr lang="en-US"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EB</a:t>
            </a:r>
          </a:p>
          <a:p>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เพื่อเปิดโอกาสให้ส่วนราชการหารือแนวทางในการดำเนินงาน</a:t>
            </a:r>
          </a:p>
          <a:p>
            <a:pPr>
              <a:buNone/>
            </a:pPr>
            <a:r>
              <a:rPr lang="th-TH" sz="3600" b="1"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	ของ</a:t>
            </a:r>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หน่วยงาน</a:t>
            </a:r>
          </a:p>
          <a:p>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เพื่อยกระดับคุณธรรมและความโปร่งใสการดำเนินงาน</a:t>
            </a:r>
          </a:p>
          <a:p>
            <a:pPr>
              <a:buNone/>
            </a:pPr>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	ของหน่วยงาน</a:t>
            </a:r>
          </a:p>
        </p:txBody>
      </p:sp>
    </p:spTree>
    <p:extLst>
      <p:ext uri="{BB962C8B-B14F-4D97-AF65-F5344CB8AC3E}">
        <p14:creationId xmlns:p14="http://schemas.microsoft.com/office/powerpoint/2010/main" xmlns="" val="168052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494234" y="1195754"/>
            <a:ext cx="6260581" cy="4900246"/>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marL="742950" indent="-742950">
              <a:buAutoNum type="arabicPeriod"/>
              <a:defRPr/>
            </a:pPr>
            <a:r>
              <a:rPr lang="th-TH" sz="4400" b="1" dirty="0" err="1" smtClean="0">
                <a:solidFill>
                  <a:schemeClr val="tx1"/>
                </a:solidFill>
                <a:latin typeface="TH Sarabun New" panose="020B0500040200020003" pitchFamily="34" charset="-34"/>
                <a:cs typeface="TH Sarabun New" panose="020B0500040200020003" pitchFamily="34" charset="-34"/>
              </a:rPr>
              <a:t>สขร</a:t>
            </a:r>
            <a:r>
              <a:rPr lang="th-TH" sz="4400" b="1" dirty="0" smtClean="0">
                <a:solidFill>
                  <a:schemeClr val="tx1"/>
                </a:solidFill>
                <a:latin typeface="TH Sarabun New" panose="020B0500040200020003" pitchFamily="34" charset="-34"/>
                <a:cs typeface="TH Sarabun New" panose="020B0500040200020003" pitchFamily="34" charset="-34"/>
              </a:rPr>
              <a:t>. 1 (ต.ค.59 – ก.ย.60) </a:t>
            </a:r>
          </a:p>
          <a:p>
            <a:pPr marL="742950" indent="-742950">
              <a:buAutoNum type="arabicPeriod"/>
              <a:defRPr/>
            </a:pPr>
            <a:r>
              <a:rPr lang="th-TH" sz="4400" b="1" dirty="0" smtClean="0">
                <a:solidFill>
                  <a:schemeClr val="tx1"/>
                </a:solidFill>
                <a:latin typeface="TH Sarabun New" panose="020B0500040200020003" pitchFamily="34" charset="-34"/>
                <a:cs typeface="TH Sarabun New" panose="020B0500040200020003" pitchFamily="34" charset="-34"/>
              </a:rPr>
              <a:t>แสดงข้อมูลต่าง ๆ ในเว็บไซต์ของหน่วย</a:t>
            </a:r>
          </a:p>
          <a:p>
            <a:pPr marL="0" indent="0">
              <a:buNone/>
              <a:defRPr/>
            </a:pPr>
            <a:r>
              <a:rPr lang="th-TH" sz="4400" b="1" dirty="0">
                <a:solidFill>
                  <a:schemeClr val="tx1"/>
                </a:solidFill>
                <a:latin typeface="TH Sarabun New" panose="020B0500040200020003" pitchFamily="34" charset="-34"/>
                <a:cs typeface="TH Sarabun New" panose="020B0500040200020003" pitchFamily="34" charset="-34"/>
              </a:rPr>
              <a:t>	</a:t>
            </a:r>
            <a:r>
              <a:rPr lang="th-TH" sz="4400" b="1" dirty="0" smtClean="0">
                <a:solidFill>
                  <a:schemeClr val="tx1"/>
                </a:solidFill>
                <a:latin typeface="TH Sarabun New" panose="020B0500040200020003" pitchFamily="34" charset="-34"/>
                <a:cs typeface="TH Sarabun New" panose="020B0500040200020003" pitchFamily="34" charset="-34"/>
              </a:rPr>
              <a:t>2.1 แผนปฏิบัติการซื้อจ้าง</a:t>
            </a:r>
          </a:p>
          <a:p>
            <a:pPr marL="0" indent="0">
              <a:buNone/>
              <a:defRPr/>
            </a:pPr>
            <a:r>
              <a:rPr lang="th-TH" sz="4400" b="1" dirty="0">
                <a:solidFill>
                  <a:schemeClr val="tx1"/>
                </a:solidFill>
                <a:latin typeface="TH Sarabun New" panose="020B0500040200020003" pitchFamily="34" charset="-34"/>
                <a:cs typeface="TH Sarabun New" panose="020B0500040200020003" pitchFamily="34" charset="-34"/>
              </a:rPr>
              <a:t>	</a:t>
            </a:r>
            <a:r>
              <a:rPr lang="th-TH" sz="4400" b="1" dirty="0" smtClean="0">
                <a:solidFill>
                  <a:schemeClr val="tx1"/>
                </a:solidFill>
                <a:latin typeface="TH Sarabun New" panose="020B0500040200020003" pitchFamily="34" charset="-34"/>
                <a:cs typeface="TH Sarabun New" panose="020B0500040200020003" pitchFamily="34" charset="-34"/>
              </a:rPr>
              <a:t>2.2 ประกาศการจัดซื้อจัดจ้าง</a:t>
            </a:r>
          </a:p>
          <a:p>
            <a:pPr marL="0" indent="0">
              <a:buNone/>
              <a:defRPr/>
            </a:pPr>
            <a:r>
              <a:rPr lang="th-TH" sz="4400" b="1" dirty="0">
                <a:solidFill>
                  <a:schemeClr val="tx1"/>
                </a:solidFill>
                <a:latin typeface="TH Sarabun New" panose="020B0500040200020003" pitchFamily="34" charset="-34"/>
                <a:cs typeface="TH Sarabun New" panose="020B0500040200020003" pitchFamily="34" charset="-34"/>
              </a:rPr>
              <a:t>	</a:t>
            </a:r>
            <a:r>
              <a:rPr lang="th-TH" sz="4400" b="1" dirty="0" smtClean="0">
                <a:solidFill>
                  <a:schemeClr val="tx1"/>
                </a:solidFill>
                <a:latin typeface="TH Sarabun New" panose="020B0500040200020003" pitchFamily="34" charset="-34"/>
                <a:cs typeface="TH Sarabun New" panose="020B0500040200020003" pitchFamily="34" charset="-34"/>
              </a:rPr>
              <a:t>2.3 เผยแพร่ </a:t>
            </a:r>
            <a:r>
              <a:rPr lang="en-US" sz="4400" b="1" dirty="0" smtClean="0">
                <a:solidFill>
                  <a:schemeClr val="tx1"/>
                </a:solidFill>
                <a:latin typeface="TH Sarabun New" panose="020B0500040200020003" pitchFamily="34" charset="-34"/>
                <a:cs typeface="TH Sarabun New" panose="020B0500040200020003" pitchFamily="34" charset="-34"/>
              </a:rPr>
              <a:t>TOR</a:t>
            </a:r>
          </a:p>
          <a:p>
            <a:pPr marL="0" indent="0">
              <a:buNone/>
              <a:defRPr/>
            </a:pPr>
            <a:r>
              <a:rPr lang="en-US" sz="4400" b="1" dirty="0">
                <a:solidFill>
                  <a:schemeClr val="tx1"/>
                </a:solidFill>
                <a:latin typeface="TH Sarabun New" panose="020B0500040200020003" pitchFamily="34" charset="-34"/>
                <a:cs typeface="TH Sarabun New" panose="020B0500040200020003" pitchFamily="34" charset="-34"/>
              </a:rPr>
              <a:t>	</a:t>
            </a:r>
            <a:r>
              <a:rPr lang="en-US" sz="4400" b="1" dirty="0" smtClean="0">
                <a:solidFill>
                  <a:schemeClr val="tx1"/>
                </a:solidFill>
                <a:latin typeface="TH Sarabun New" panose="020B0500040200020003" pitchFamily="34" charset="-34"/>
                <a:cs typeface="TH Sarabun New" panose="020B0500040200020003" pitchFamily="34" charset="-34"/>
              </a:rPr>
              <a:t>2.4 </a:t>
            </a:r>
            <a:r>
              <a:rPr lang="th-TH" sz="4400" b="1" dirty="0" smtClean="0">
                <a:solidFill>
                  <a:schemeClr val="tx1"/>
                </a:solidFill>
                <a:latin typeface="TH Sarabun New" panose="020B0500040200020003" pitchFamily="34" charset="-34"/>
                <a:cs typeface="TH Sarabun New" panose="020B0500040200020003" pitchFamily="34" charset="-34"/>
              </a:rPr>
              <a:t>เผยแพร่ราคากลาง</a:t>
            </a:r>
          </a:p>
          <a:p>
            <a:pPr marL="0" indent="0">
              <a:buNone/>
              <a:defRPr/>
            </a:pPr>
            <a:r>
              <a:rPr lang="th-TH" sz="4400" b="1" dirty="0">
                <a:solidFill>
                  <a:schemeClr val="tx1"/>
                </a:solidFill>
                <a:latin typeface="TH Sarabun New" panose="020B0500040200020003" pitchFamily="34" charset="-34"/>
                <a:cs typeface="TH Sarabun New" panose="020B0500040200020003" pitchFamily="34" charset="-34"/>
              </a:rPr>
              <a:t>	</a:t>
            </a:r>
            <a:r>
              <a:rPr lang="th-TH" sz="4400" b="1" dirty="0" smtClean="0">
                <a:solidFill>
                  <a:schemeClr val="tx1"/>
                </a:solidFill>
                <a:latin typeface="TH Sarabun New" panose="020B0500040200020003" pitchFamily="34" charset="-34"/>
                <a:cs typeface="TH Sarabun New" panose="020B0500040200020003" pitchFamily="34" charset="-34"/>
              </a:rPr>
              <a:t>2.5 เผยแพร่ผู้ซื้อซอง/ผู้ยื่นซอง</a:t>
            </a:r>
          </a:p>
          <a:p>
            <a:pPr marL="0" indent="0">
              <a:buNone/>
              <a:defRPr/>
            </a:pPr>
            <a:r>
              <a:rPr lang="th-TH" sz="4400" b="1" dirty="0">
                <a:solidFill>
                  <a:schemeClr val="tx1"/>
                </a:solidFill>
                <a:latin typeface="TH Sarabun New" panose="020B0500040200020003" pitchFamily="34" charset="-34"/>
                <a:cs typeface="TH Sarabun New" panose="020B0500040200020003" pitchFamily="34" charset="-34"/>
              </a:rPr>
              <a:t>	</a:t>
            </a:r>
            <a:r>
              <a:rPr lang="th-TH" sz="4400" b="1" dirty="0" smtClean="0">
                <a:solidFill>
                  <a:schemeClr val="tx1"/>
                </a:solidFill>
                <a:latin typeface="TH Sarabun New" panose="020B0500040200020003" pitchFamily="34" charset="-34"/>
                <a:cs typeface="TH Sarabun New" panose="020B0500040200020003" pitchFamily="34" charset="-34"/>
              </a:rPr>
              <a:t>2.6 ประกาศผลการซื้อ/จ้าง</a:t>
            </a:r>
          </a:p>
          <a:p>
            <a:pPr marL="0" indent="0">
              <a:buNone/>
              <a:defRPr/>
            </a:pPr>
            <a:r>
              <a:rPr lang="th-TH" sz="4400" b="1" dirty="0" smtClean="0">
                <a:solidFill>
                  <a:schemeClr val="tx1"/>
                </a:solidFill>
                <a:latin typeface="TH Sarabun New" panose="020B0500040200020003" pitchFamily="34" charset="-34"/>
                <a:cs typeface="TH Sarabun New" panose="020B0500040200020003" pitchFamily="34" charset="-34"/>
              </a:rPr>
              <a:t>3.	วิเคราะห์ข้อมูลซื้อจ้างตามแบบฟอร์ม</a:t>
            </a:r>
            <a:endParaRPr lang="en-US" sz="4400" b="1" dirty="0">
              <a:solidFill>
                <a:schemeClr val="tx1"/>
              </a:solidFill>
              <a:latin typeface="TH Sarabun New" panose="020B0500040200020003" pitchFamily="34" charset="-34"/>
              <a:cs typeface="TH Sarabun New" panose="020B0500040200020003" pitchFamily="34" charset="-34"/>
            </a:endParaRPr>
          </a:p>
        </p:txBody>
      </p:sp>
    </p:spTree>
    <p:extLst>
      <p:ext uri="{BB962C8B-B14F-4D97-AF65-F5344CB8AC3E}">
        <p14:creationId xmlns="" xmlns:p14="http://schemas.microsoft.com/office/powerpoint/2010/main" val="233460166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3025775"/>
            <a:ext cx="7772400" cy="1470025"/>
          </a:xfrm>
        </p:spPr>
        <p:txBody>
          <a:bodyPr>
            <a:noAutofit/>
          </a:bodyPr>
          <a:lstStyle/>
          <a:p>
            <a:r>
              <a:rPr lang="th-TH" sz="4000" b="1" u="sng" dirty="0" smtClean="0">
                <a:solidFill>
                  <a:srgbClr val="002060"/>
                </a:solidFill>
                <a:latin typeface="TH SarabunPSK" pitchFamily="34" charset="-34"/>
                <a:cs typeface="TH SarabunPSK" pitchFamily="34" charset="-34"/>
              </a:rPr>
              <a:t>แนวทางการตอบข้อคำถาม</a:t>
            </a:r>
            <a:br>
              <a:rPr lang="th-TH" sz="4000" b="1" u="sng" dirty="0" smtClean="0">
                <a:solidFill>
                  <a:srgbClr val="002060"/>
                </a:solidFill>
                <a:latin typeface="TH SarabunPSK" pitchFamily="34" charset="-34"/>
                <a:cs typeface="TH SarabunPSK" pitchFamily="34" charset="-34"/>
              </a:rPr>
            </a:br>
            <a:r>
              <a:rPr lang="en-US" sz="4000" b="1" dirty="0" smtClean="0">
                <a:solidFill>
                  <a:srgbClr val="002060"/>
                </a:solidFill>
                <a:latin typeface="TH SarabunPSK" pitchFamily="34" charset="-34"/>
                <a:cs typeface="TH SarabunPSK" pitchFamily="34" charset="-34"/>
              </a:rPr>
              <a:t>EB 4 “</a:t>
            </a:r>
            <a:r>
              <a:rPr lang="th-TH" sz="4000" b="1" dirty="0" smtClean="0">
                <a:solidFill>
                  <a:srgbClr val="002060"/>
                </a:solidFill>
                <a:latin typeface="TH SarabunPSK" pitchFamily="34" charset="-34"/>
                <a:cs typeface="TH SarabunPSK" pitchFamily="34" charset="-34"/>
              </a:rPr>
              <a:t>การดำเนินงานตามคู่มือกำหนดมาตรฐานการปฏิบัติงานตาม</a:t>
            </a:r>
            <a:r>
              <a:rPr lang="th-TH" sz="4000" b="1" u="sng" dirty="0" smtClean="0">
                <a:solidFill>
                  <a:srgbClr val="002060"/>
                </a:solidFill>
                <a:latin typeface="TH SarabunPSK" pitchFamily="34" charset="-34"/>
                <a:cs typeface="TH SarabunPSK" pitchFamily="34" charset="-34"/>
              </a:rPr>
              <a:t>ภารกิจหลัก</a:t>
            </a:r>
            <a:r>
              <a:rPr lang="en-US" sz="4000" b="1" u="sng" dirty="0" smtClean="0">
                <a:solidFill>
                  <a:srgbClr val="002060"/>
                </a:solidFill>
                <a:latin typeface="TH SarabunPSK" pitchFamily="34" charset="-34"/>
                <a:cs typeface="TH SarabunPSK" pitchFamily="34" charset="-34"/>
              </a:rPr>
              <a:t>”</a:t>
            </a:r>
            <a:endParaRPr lang="th-TH" sz="4000" b="1" u="sng" dirty="0">
              <a:solidFill>
                <a:srgbClr val="002060"/>
              </a:solidFill>
              <a:latin typeface="TH SarabunPSK" pitchFamily="34" charset="-34"/>
              <a:cs typeface="TH SarabunPSK" pitchFamily="34" charset="-34"/>
            </a:endParaRPr>
          </a:p>
        </p:txBody>
      </p:sp>
      <p:pic>
        <p:nvPicPr>
          <p:cNvPr id="4" name="รูปภาพ 3" descr="โลโก้ กพ. PNG.png"/>
          <p:cNvPicPr>
            <a:picLocks noChangeAspect="1"/>
          </p:cNvPicPr>
          <p:nvPr/>
        </p:nvPicPr>
        <p:blipFill>
          <a:blip r:embed="rId2" cstate="print"/>
          <a:stretch>
            <a:fillRect/>
          </a:stretch>
        </p:blipFill>
        <p:spPr>
          <a:xfrm>
            <a:off x="3200400" y="607517"/>
            <a:ext cx="2662647" cy="1754683"/>
          </a:xfrm>
          <a:prstGeom prst="rect">
            <a:avLst/>
          </a:prstGeom>
        </p:spPr>
      </p:pic>
    </p:spTree>
    <p:extLst>
      <p:ext uri="{BB962C8B-B14F-4D97-AF65-F5344CB8AC3E}">
        <p14:creationId xmlns="" xmlns:p14="http://schemas.microsoft.com/office/powerpoint/2010/main" val="66304486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609600"/>
            <a:ext cx="8229600" cy="1143000"/>
          </a:xfrm>
        </p:spPr>
        <p:txBody>
          <a:bodyPr>
            <a:noAutofit/>
          </a:bodyPr>
          <a:lstStyle/>
          <a:p>
            <a:pPr algn="l"/>
            <a:r>
              <a:rPr lang="th-TH" sz="3600" b="1" dirty="0" smtClean="0">
                <a:solidFill>
                  <a:srgbClr val="002060"/>
                </a:solidFill>
                <a:latin typeface="TH SarabunPSK" pitchFamily="34" charset="-34"/>
                <a:cs typeface="TH SarabunPSK" pitchFamily="34" charset="-34"/>
              </a:rPr>
              <a:t>4.1 </a:t>
            </a:r>
            <a:r>
              <a:rPr lang="th-TH" sz="3600" b="1" u="sng" dirty="0" smtClean="0">
                <a:solidFill>
                  <a:srgbClr val="002060"/>
                </a:solidFill>
                <a:latin typeface="TH SarabunPSK" pitchFamily="34" charset="-34"/>
                <a:cs typeface="TH SarabunPSK" pitchFamily="34" charset="-34"/>
              </a:rPr>
              <a:t>หน่วยงานของท่านมีแนวทางการปฏิบัติงานหรือคู่มือกำหนดมาตรฐานการปฏิบัติงานตามภารกิจหลัก หรือไม่</a:t>
            </a:r>
            <a:endParaRPr lang="th-TH" sz="3600" b="1" u="sng" dirty="0">
              <a:solidFill>
                <a:srgbClr val="002060"/>
              </a:solidFill>
              <a:latin typeface="TH SarabunPSK" pitchFamily="34" charset="-34"/>
              <a:cs typeface="TH SarabunPSK" pitchFamily="34" charset="-34"/>
            </a:endParaRPr>
          </a:p>
        </p:txBody>
      </p:sp>
      <p:sp>
        <p:nvSpPr>
          <p:cNvPr id="5" name="สี่เหลี่ยมผืนผ้า 4"/>
          <p:cNvSpPr/>
          <p:nvPr/>
        </p:nvSpPr>
        <p:spPr>
          <a:xfrm>
            <a:off x="457200" y="3427274"/>
            <a:ext cx="8382000" cy="1754326"/>
          </a:xfrm>
          <a:prstGeom prst="rect">
            <a:avLst/>
          </a:prstGeom>
        </p:spPr>
        <p:txBody>
          <a:bodyPr wrap="square">
            <a:spAutoFit/>
          </a:bodyPr>
          <a:lstStyle/>
          <a:p>
            <a:r>
              <a:rPr lang="th-TH" sz="3600" b="1" dirty="0" smtClean="0">
                <a:solidFill>
                  <a:srgbClr val="002060"/>
                </a:solidFill>
                <a:latin typeface="TH SarabunPSK" pitchFamily="34" charset="-34"/>
                <a:cs typeface="TH SarabunPSK" pitchFamily="34" charset="-34"/>
              </a:rPr>
              <a:t>4.2 </a:t>
            </a:r>
            <a:r>
              <a:rPr lang="th-TH" sz="3600" b="1" u="sng" dirty="0" smtClean="0">
                <a:solidFill>
                  <a:srgbClr val="002060"/>
                </a:solidFill>
                <a:latin typeface="TH SarabunPSK" pitchFamily="34" charset="-34"/>
                <a:cs typeface="TH SarabunPSK" pitchFamily="34" charset="-34"/>
              </a:rPr>
              <a:t>หน่วยงานของท่านมีรายงานผลการปฏิบัติงานตามแนวทางการปฏิบัติงานหรือคู่มือกำหนดมาตรฐานการปฏิบัติงานตามภารกิจหลัก หรือไม่</a:t>
            </a:r>
            <a:endParaRPr lang="th-TH" sz="3600" dirty="0">
              <a:solidFill>
                <a:srgbClr val="002060"/>
              </a:solidFill>
            </a:endParaRPr>
          </a:p>
        </p:txBody>
      </p:sp>
    </p:spTree>
    <p:extLst>
      <p:ext uri="{BB962C8B-B14F-4D97-AF65-F5344CB8AC3E}">
        <p14:creationId xmlns="" xmlns:p14="http://schemas.microsoft.com/office/powerpoint/2010/main" val="168052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3025775"/>
            <a:ext cx="8001000" cy="1470025"/>
          </a:xfrm>
        </p:spPr>
        <p:txBody>
          <a:bodyPr>
            <a:noAutofit/>
          </a:bodyPr>
          <a:lstStyle/>
          <a:p>
            <a:r>
              <a:rPr lang="th-TH" sz="4000" b="1" u="sng" dirty="0" smtClean="0">
                <a:solidFill>
                  <a:srgbClr val="002060"/>
                </a:solidFill>
                <a:latin typeface="TH SarabunPSK" pitchFamily="34" charset="-34"/>
                <a:cs typeface="TH SarabunPSK" pitchFamily="34" charset="-34"/>
              </a:rPr>
              <a:t>แนวทางการตอบข้อคำถาม</a:t>
            </a:r>
            <a:br>
              <a:rPr lang="th-TH" sz="4000" b="1" u="sng" dirty="0" smtClean="0">
                <a:solidFill>
                  <a:srgbClr val="002060"/>
                </a:solidFill>
                <a:latin typeface="TH SarabunPSK" pitchFamily="34" charset="-34"/>
                <a:cs typeface="TH SarabunPSK" pitchFamily="34" charset="-34"/>
              </a:rPr>
            </a:br>
            <a:r>
              <a:rPr lang="en-US" sz="4000" b="1" dirty="0" smtClean="0">
                <a:solidFill>
                  <a:srgbClr val="002060"/>
                </a:solidFill>
                <a:latin typeface="TH SarabunPSK" pitchFamily="34" charset="-34"/>
                <a:cs typeface="TH SarabunPSK" pitchFamily="34" charset="-34"/>
              </a:rPr>
              <a:t>EB 5</a:t>
            </a:r>
            <a:r>
              <a:rPr lang="en-US" sz="4000" b="1" dirty="0">
                <a:solidFill>
                  <a:srgbClr val="002060"/>
                </a:solidFill>
                <a:latin typeface="TH SarabunPSK" pitchFamily="34" charset="-34"/>
                <a:cs typeface="TH SarabunPSK" pitchFamily="34" charset="-34"/>
              </a:rPr>
              <a:t> </a:t>
            </a:r>
            <a:r>
              <a:rPr lang="en-US" sz="4000" b="1" dirty="0" smtClean="0">
                <a:solidFill>
                  <a:srgbClr val="002060"/>
                </a:solidFill>
                <a:latin typeface="TH SarabunPSK" pitchFamily="34" charset="-34"/>
                <a:cs typeface="TH SarabunPSK" pitchFamily="34" charset="-34"/>
              </a:rPr>
              <a:t>“</a:t>
            </a:r>
            <a:r>
              <a:rPr lang="th-TH" sz="4000" b="1" dirty="0" smtClean="0">
                <a:solidFill>
                  <a:srgbClr val="002060"/>
                </a:solidFill>
                <a:latin typeface="TH SarabunPSK" pitchFamily="34" charset="-34"/>
                <a:cs typeface="TH SarabunPSK" pitchFamily="34" charset="-34"/>
              </a:rPr>
              <a:t>ความเป็นธรรมในการปฏิบัติงานตาม</a:t>
            </a:r>
            <a:r>
              <a:rPr lang="th-TH" sz="4000" b="1" u="sng" dirty="0" smtClean="0">
                <a:solidFill>
                  <a:srgbClr val="002060"/>
                </a:solidFill>
                <a:latin typeface="TH SarabunPSK" pitchFamily="34" charset="-34"/>
                <a:cs typeface="TH SarabunPSK" pitchFamily="34" charset="-34"/>
              </a:rPr>
              <a:t>ภารกิจหลัก</a:t>
            </a:r>
            <a:r>
              <a:rPr lang="en-US" sz="4000" b="1" u="sng" dirty="0" smtClean="0">
                <a:solidFill>
                  <a:srgbClr val="002060"/>
                </a:solidFill>
                <a:latin typeface="TH SarabunPSK" pitchFamily="34" charset="-34"/>
                <a:cs typeface="TH SarabunPSK" pitchFamily="34" charset="-34"/>
              </a:rPr>
              <a:t>”</a:t>
            </a:r>
            <a:endParaRPr lang="th-TH" sz="4000" b="1" u="sng" dirty="0">
              <a:solidFill>
                <a:srgbClr val="002060"/>
              </a:solidFill>
              <a:latin typeface="TH SarabunPSK" pitchFamily="34" charset="-34"/>
              <a:cs typeface="TH SarabunPSK" pitchFamily="34" charset="-34"/>
            </a:endParaRPr>
          </a:p>
        </p:txBody>
      </p:sp>
      <p:pic>
        <p:nvPicPr>
          <p:cNvPr id="4" name="รูปภาพ 3" descr="โลโก้ กพ. PNG.png"/>
          <p:cNvPicPr>
            <a:picLocks noChangeAspect="1"/>
          </p:cNvPicPr>
          <p:nvPr/>
        </p:nvPicPr>
        <p:blipFill>
          <a:blip r:embed="rId2" cstate="print"/>
          <a:stretch>
            <a:fillRect/>
          </a:stretch>
        </p:blipFill>
        <p:spPr>
          <a:xfrm>
            <a:off x="3200400" y="607517"/>
            <a:ext cx="2662647" cy="1754683"/>
          </a:xfrm>
          <a:prstGeom prst="rect">
            <a:avLst/>
          </a:prstGeom>
        </p:spPr>
      </p:pic>
    </p:spTree>
    <p:extLst>
      <p:ext uri="{BB962C8B-B14F-4D97-AF65-F5344CB8AC3E}">
        <p14:creationId xmlns="" xmlns:p14="http://schemas.microsoft.com/office/powerpoint/2010/main" val="156253470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533400" y="914400"/>
            <a:ext cx="8153400" cy="1143000"/>
          </a:xfrm>
        </p:spPr>
        <p:txBody>
          <a:bodyPr>
            <a:noAutofit/>
          </a:bodyPr>
          <a:lstStyle/>
          <a:p>
            <a:pPr algn="l"/>
            <a:r>
              <a:rPr lang="th-TH" sz="3600" b="1" dirty="0" smtClean="0">
                <a:solidFill>
                  <a:srgbClr val="002060"/>
                </a:solidFill>
                <a:latin typeface="TH SarabunPSK" pitchFamily="34" charset="-34"/>
                <a:cs typeface="TH SarabunPSK" pitchFamily="34" charset="-34"/>
              </a:rPr>
              <a:t>5.1 </a:t>
            </a:r>
            <a:r>
              <a:rPr lang="th-TH" sz="3600" b="1" u="sng" dirty="0" smtClean="0">
                <a:solidFill>
                  <a:srgbClr val="002060"/>
                </a:solidFill>
                <a:latin typeface="TH SarabunPSK" pitchFamily="34" charset="-34"/>
                <a:cs typeface="TH SarabunPSK" pitchFamily="34" charset="-34"/>
              </a:rPr>
              <a:t>หน่วยงานของท่านมีระบบ เกณฑ์ หรือเครื่องมือการปฏิบัติงานตามภารกิจหลักที่มีความเป็นธรรม/ไม่เลือกปฏิบัติ </a:t>
            </a:r>
            <a:br>
              <a:rPr lang="th-TH" sz="3600" b="1" u="sng" dirty="0" smtClean="0">
                <a:solidFill>
                  <a:srgbClr val="002060"/>
                </a:solidFill>
                <a:latin typeface="TH SarabunPSK" pitchFamily="34" charset="-34"/>
                <a:cs typeface="TH SarabunPSK" pitchFamily="34" charset="-34"/>
              </a:rPr>
            </a:br>
            <a:r>
              <a:rPr lang="th-TH" sz="3600" b="1" u="sng" dirty="0" smtClean="0">
                <a:solidFill>
                  <a:srgbClr val="002060"/>
                </a:solidFill>
                <a:latin typeface="TH SarabunPSK" pitchFamily="34" charset="-34"/>
                <a:cs typeface="TH SarabunPSK" pitchFamily="34" charset="-34"/>
              </a:rPr>
              <a:t>เป็นมาตรฐานเดียวกันโปร่งใสและมีประสิทธิภาพ หรือไม่ </a:t>
            </a:r>
            <a:r>
              <a:rPr lang="th-TH" sz="3600" b="1" u="sng" dirty="0" smtClean="0">
                <a:solidFill>
                  <a:schemeClr val="tx2"/>
                </a:solidFill>
                <a:latin typeface="TH SarabunPSK" pitchFamily="34" charset="-34"/>
                <a:cs typeface="TH SarabunPSK" pitchFamily="34" charset="-34"/>
              </a:rPr>
              <a:t/>
            </a:r>
            <a:br>
              <a:rPr lang="th-TH" sz="3600" b="1" u="sng" dirty="0" smtClean="0">
                <a:solidFill>
                  <a:schemeClr val="tx2"/>
                </a:solidFill>
                <a:latin typeface="TH SarabunPSK" pitchFamily="34" charset="-34"/>
                <a:cs typeface="TH SarabunPSK" pitchFamily="34" charset="-34"/>
              </a:rPr>
            </a:br>
            <a:endParaRPr lang="th-TH" sz="3600" b="1" u="sng" dirty="0">
              <a:solidFill>
                <a:schemeClr val="tx2"/>
              </a:solidFill>
              <a:latin typeface="TH SarabunPSK" pitchFamily="34" charset="-34"/>
              <a:cs typeface="TH SarabunPSK" pitchFamily="34" charset="-34"/>
            </a:endParaRPr>
          </a:p>
        </p:txBody>
      </p:sp>
      <p:sp>
        <p:nvSpPr>
          <p:cNvPr id="4" name="สี่เหลี่ยมผืนผ้า 3"/>
          <p:cNvSpPr/>
          <p:nvPr/>
        </p:nvSpPr>
        <p:spPr>
          <a:xfrm>
            <a:off x="533400" y="2514600"/>
            <a:ext cx="8229600" cy="2308324"/>
          </a:xfrm>
          <a:prstGeom prst="rect">
            <a:avLst/>
          </a:prstGeom>
        </p:spPr>
        <p:txBody>
          <a:bodyPr wrap="square">
            <a:spAutoFit/>
          </a:bodyPr>
          <a:lstStyle/>
          <a:p>
            <a:r>
              <a:rPr lang="th-TH" sz="3600" b="1" dirty="0" smtClean="0">
                <a:solidFill>
                  <a:srgbClr val="002060"/>
                </a:solidFill>
                <a:latin typeface="TH SarabunPSK" pitchFamily="34" charset="-34"/>
                <a:cs typeface="TH SarabunPSK" pitchFamily="34" charset="-34"/>
              </a:rPr>
              <a:t>5.2 </a:t>
            </a:r>
            <a:r>
              <a:rPr lang="th-TH" sz="3600" b="1" u="sng" dirty="0" smtClean="0">
                <a:solidFill>
                  <a:srgbClr val="002060"/>
                </a:solidFill>
                <a:latin typeface="TH SarabunPSK" pitchFamily="34" charset="-34"/>
                <a:cs typeface="TH SarabunPSK" pitchFamily="34" charset="-34"/>
              </a:rPr>
              <a:t>หน่วยงานของท่านมีการแสดงขั้นตอนการปฏิบัติงานตามภารกิจหลัก อัตราค่าบริการ (ถ้ามี) และระยะเวลาที่ใช้ในการดำเนินการให้ผู้ใช้บริการ หรือให้ผู้มีส่วนได้ส่วนเสียทราบอย่างชัดเจน หรือไม่</a:t>
            </a:r>
            <a:endParaRPr lang="th-TH" sz="3600" dirty="0">
              <a:solidFill>
                <a:srgbClr val="002060"/>
              </a:solidFill>
            </a:endParaRPr>
          </a:p>
        </p:txBody>
      </p:sp>
      <p:sp>
        <p:nvSpPr>
          <p:cNvPr id="5" name="สี่เหลี่ยมผืนผ้า 4"/>
          <p:cNvSpPr/>
          <p:nvPr/>
        </p:nvSpPr>
        <p:spPr>
          <a:xfrm>
            <a:off x="533400" y="5181600"/>
            <a:ext cx="8001000" cy="1200329"/>
          </a:xfrm>
          <a:prstGeom prst="rect">
            <a:avLst/>
          </a:prstGeom>
        </p:spPr>
        <p:txBody>
          <a:bodyPr wrap="square">
            <a:spAutoFit/>
          </a:bodyPr>
          <a:lstStyle/>
          <a:p>
            <a:r>
              <a:rPr lang="th-TH" sz="3600" b="1" dirty="0" smtClean="0">
                <a:solidFill>
                  <a:srgbClr val="002060"/>
                </a:solidFill>
                <a:latin typeface="TH SarabunPSK" pitchFamily="34" charset="-34"/>
                <a:cs typeface="TH SarabunPSK" pitchFamily="34" charset="-34"/>
              </a:rPr>
              <a:t>5.3 </a:t>
            </a:r>
            <a:r>
              <a:rPr lang="th-TH" sz="3600" b="1" u="sng" dirty="0" smtClean="0">
                <a:solidFill>
                  <a:srgbClr val="002060"/>
                </a:solidFill>
                <a:latin typeface="TH SarabunPSK" pitchFamily="34" charset="-34"/>
                <a:cs typeface="TH SarabunPSK" pitchFamily="34" charset="-34"/>
              </a:rPr>
              <a:t>หน่วยงานของท่านมีระบบการป้องกันหรือการตรวจสอบ</a:t>
            </a:r>
            <a:br>
              <a:rPr lang="th-TH" sz="3600" b="1" u="sng" dirty="0" smtClean="0">
                <a:solidFill>
                  <a:srgbClr val="002060"/>
                </a:solidFill>
                <a:latin typeface="TH SarabunPSK" pitchFamily="34" charset="-34"/>
                <a:cs typeface="TH SarabunPSK" pitchFamily="34" charset="-34"/>
              </a:rPr>
            </a:br>
            <a:r>
              <a:rPr lang="th-TH" sz="3600" b="1" u="sng" dirty="0" smtClean="0">
                <a:solidFill>
                  <a:srgbClr val="002060"/>
                </a:solidFill>
                <a:latin typeface="TH SarabunPSK" pitchFamily="34" charset="-34"/>
                <a:cs typeface="TH SarabunPSK" pitchFamily="34" charset="-34"/>
              </a:rPr>
              <a:t>เพื่อป้องกันการละเว้นการปฏิบัติหน้าที่ในภารกิจหลัก หรือไม่</a:t>
            </a:r>
            <a:endParaRPr lang="th-TH" sz="3600" dirty="0">
              <a:solidFill>
                <a:srgbClr val="002060"/>
              </a:solidFill>
            </a:endParaRPr>
          </a:p>
        </p:txBody>
      </p:sp>
    </p:spTree>
    <p:extLst>
      <p:ext uri="{BB962C8B-B14F-4D97-AF65-F5344CB8AC3E}">
        <p14:creationId xmlns="" xmlns:p14="http://schemas.microsoft.com/office/powerpoint/2010/main" val="168052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3025775"/>
            <a:ext cx="8001000" cy="1470025"/>
          </a:xfrm>
        </p:spPr>
        <p:txBody>
          <a:bodyPr>
            <a:noAutofit/>
          </a:bodyPr>
          <a:lstStyle/>
          <a:p>
            <a:r>
              <a:rPr lang="th-TH" sz="4000" b="1" u="sng" dirty="0" smtClean="0">
                <a:solidFill>
                  <a:srgbClr val="002060"/>
                </a:solidFill>
                <a:latin typeface="TH SarabunPSK" pitchFamily="34" charset="-34"/>
                <a:cs typeface="TH SarabunPSK" pitchFamily="34" charset="-34"/>
              </a:rPr>
              <a:t>แนวทางการตอบข้อคำถาม</a:t>
            </a:r>
            <a:br>
              <a:rPr lang="th-TH" sz="4000" b="1" u="sng" dirty="0" smtClean="0">
                <a:solidFill>
                  <a:srgbClr val="002060"/>
                </a:solidFill>
                <a:latin typeface="TH SarabunPSK" pitchFamily="34" charset="-34"/>
                <a:cs typeface="TH SarabunPSK" pitchFamily="34" charset="-34"/>
              </a:rPr>
            </a:br>
            <a:r>
              <a:rPr lang="en-US" sz="4000" b="1" dirty="0" smtClean="0">
                <a:solidFill>
                  <a:srgbClr val="002060"/>
                </a:solidFill>
                <a:latin typeface="TH SarabunPSK" pitchFamily="34" charset="-34"/>
                <a:cs typeface="TH SarabunPSK" pitchFamily="34" charset="-34"/>
              </a:rPr>
              <a:t>EB </a:t>
            </a:r>
            <a:r>
              <a:rPr lang="en-US" sz="4000" b="1" dirty="0">
                <a:solidFill>
                  <a:srgbClr val="002060"/>
                </a:solidFill>
                <a:latin typeface="TH SarabunPSK" pitchFamily="34" charset="-34"/>
                <a:cs typeface="TH SarabunPSK" pitchFamily="34" charset="-34"/>
              </a:rPr>
              <a:t>6</a:t>
            </a:r>
            <a:r>
              <a:rPr lang="en-US" sz="4000" b="1" dirty="0" smtClean="0">
                <a:solidFill>
                  <a:srgbClr val="002060"/>
                </a:solidFill>
                <a:latin typeface="TH SarabunPSK" pitchFamily="34" charset="-34"/>
                <a:cs typeface="TH SarabunPSK" pitchFamily="34" charset="-34"/>
              </a:rPr>
              <a:t> “</a:t>
            </a:r>
            <a:r>
              <a:rPr lang="th-TH" sz="4000" b="1" dirty="0" smtClean="0">
                <a:solidFill>
                  <a:srgbClr val="002060"/>
                </a:solidFill>
                <a:latin typeface="TH SarabunPSK" pitchFamily="34" charset="-34"/>
                <a:cs typeface="TH SarabunPSK" pitchFamily="34" charset="-34"/>
              </a:rPr>
              <a:t>ผู้มีส่วนได้ส่วนเสียมีโอกาสเข้ามามีส่วนร่วมในการปฏิบัติราชการตาม</a:t>
            </a:r>
            <a:r>
              <a:rPr lang="th-TH" sz="4000" b="1" u="sng" dirty="0" smtClean="0">
                <a:solidFill>
                  <a:srgbClr val="002060"/>
                </a:solidFill>
                <a:latin typeface="TH SarabunPSK" pitchFamily="34" charset="-34"/>
                <a:cs typeface="TH SarabunPSK" pitchFamily="34" charset="-34"/>
              </a:rPr>
              <a:t>ภารกิจหลัก</a:t>
            </a:r>
            <a:r>
              <a:rPr lang="th-TH" sz="4000" b="1" dirty="0" smtClean="0">
                <a:solidFill>
                  <a:srgbClr val="002060"/>
                </a:solidFill>
                <a:latin typeface="TH SarabunPSK" pitchFamily="34" charset="-34"/>
                <a:cs typeface="TH SarabunPSK" pitchFamily="34" charset="-34"/>
              </a:rPr>
              <a:t>ของหน่วยงาน</a:t>
            </a:r>
            <a:r>
              <a:rPr lang="en-US" sz="4000" b="1" dirty="0" smtClean="0">
                <a:solidFill>
                  <a:srgbClr val="002060"/>
                </a:solidFill>
                <a:latin typeface="TH SarabunPSK" pitchFamily="34" charset="-34"/>
                <a:cs typeface="TH SarabunPSK" pitchFamily="34" charset="-34"/>
              </a:rPr>
              <a:t>”</a:t>
            </a:r>
            <a:endParaRPr lang="th-TH" sz="4000" b="1" dirty="0">
              <a:solidFill>
                <a:srgbClr val="002060"/>
              </a:solidFill>
              <a:latin typeface="TH SarabunPSK" pitchFamily="34" charset="-34"/>
              <a:cs typeface="TH SarabunPSK" pitchFamily="34" charset="-34"/>
            </a:endParaRPr>
          </a:p>
        </p:txBody>
      </p:sp>
      <p:pic>
        <p:nvPicPr>
          <p:cNvPr id="4" name="รูปภาพ 3" descr="โลโก้ กพ. PNG.png"/>
          <p:cNvPicPr>
            <a:picLocks noChangeAspect="1"/>
          </p:cNvPicPr>
          <p:nvPr/>
        </p:nvPicPr>
        <p:blipFill>
          <a:blip r:embed="rId2" cstate="print"/>
          <a:stretch>
            <a:fillRect/>
          </a:stretch>
        </p:blipFill>
        <p:spPr>
          <a:xfrm>
            <a:off x="3200400" y="607517"/>
            <a:ext cx="2662647" cy="1754683"/>
          </a:xfrm>
          <a:prstGeom prst="rect">
            <a:avLst/>
          </a:prstGeom>
        </p:spPr>
      </p:pic>
    </p:spTree>
    <p:extLst>
      <p:ext uri="{BB962C8B-B14F-4D97-AF65-F5344CB8AC3E}">
        <p14:creationId xmlns="" xmlns:p14="http://schemas.microsoft.com/office/powerpoint/2010/main" val="335768806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533400" y="2741474"/>
            <a:ext cx="8229600" cy="1754326"/>
          </a:xfrm>
          <a:prstGeom prst="rect">
            <a:avLst/>
          </a:prstGeom>
        </p:spPr>
        <p:txBody>
          <a:bodyPr wrap="square">
            <a:spAutoFit/>
          </a:bodyPr>
          <a:lstStyle/>
          <a:p>
            <a:r>
              <a:rPr lang="th-TH" sz="3600" b="1" dirty="0" smtClean="0">
                <a:solidFill>
                  <a:srgbClr val="002060"/>
                </a:solidFill>
                <a:latin typeface="TH SarabunPSK" pitchFamily="34" charset="-34"/>
                <a:cs typeface="TH SarabunPSK" pitchFamily="34" charset="-34"/>
              </a:rPr>
              <a:t>6.2 </a:t>
            </a:r>
            <a:r>
              <a:rPr lang="th-TH" sz="3600" b="1" u="sng" dirty="0" smtClean="0">
                <a:solidFill>
                  <a:srgbClr val="002060"/>
                </a:solidFill>
                <a:latin typeface="TH SarabunPSK" pitchFamily="34" charset="-34"/>
                <a:cs typeface="TH SarabunPSK" pitchFamily="34" charset="-34"/>
              </a:rPr>
              <a:t>ผู้มีส่วนได้ส่วนเสียเข้ามามีส่วนร่วมในการจัดทำแผนงาน/โครงการหรือปรับปรุงแก้ไขพัฒนาการปฏิบัติราชการในภารกิจหลัก หรือไม่</a:t>
            </a:r>
            <a:endParaRPr lang="th-TH" sz="3600" dirty="0">
              <a:solidFill>
                <a:srgbClr val="002060"/>
              </a:solidFill>
            </a:endParaRPr>
          </a:p>
        </p:txBody>
      </p:sp>
      <p:sp>
        <p:nvSpPr>
          <p:cNvPr id="5" name="สี่เหลี่ยมผืนผ้า 4"/>
          <p:cNvSpPr/>
          <p:nvPr/>
        </p:nvSpPr>
        <p:spPr>
          <a:xfrm>
            <a:off x="533400" y="4790182"/>
            <a:ext cx="8229600" cy="1200329"/>
          </a:xfrm>
          <a:prstGeom prst="rect">
            <a:avLst/>
          </a:prstGeom>
        </p:spPr>
        <p:txBody>
          <a:bodyPr wrap="square">
            <a:spAutoFit/>
          </a:bodyPr>
          <a:lstStyle/>
          <a:p>
            <a:r>
              <a:rPr lang="th-TH" sz="3600" b="1" dirty="0" smtClean="0">
                <a:solidFill>
                  <a:srgbClr val="002060"/>
                </a:solidFill>
                <a:latin typeface="TH SarabunPSK" pitchFamily="34" charset="-34"/>
                <a:cs typeface="TH SarabunPSK" pitchFamily="34" charset="-34"/>
              </a:rPr>
              <a:t>6.3 </a:t>
            </a:r>
            <a:r>
              <a:rPr lang="th-TH" sz="3600" b="1" u="sng" dirty="0" smtClean="0">
                <a:solidFill>
                  <a:srgbClr val="002060"/>
                </a:solidFill>
                <a:latin typeface="TH SarabunPSK" pitchFamily="34" charset="-34"/>
                <a:cs typeface="TH SarabunPSK" pitchFamily="34" charset="-34"/>
              </a:rPr>
              <a:t>ผู้มีส่วนได้ส่วนเสียเข้ามามีส่วนร่วมดำเนินการตามโครงการหรือปรับปรุงแก้ไขพัฒนาการปฏิบัติราชการในภารกิจหลัก หรือไม่</a:t>
            </a:r>
            <a:endParaRPr lang="th-TH" sz="3600" dirty="0">
              <a:solidFill>
                <a:srgbClr val="002060"/>
              </a:solidFill>
            </a:endParaRPr>
          </a:p>
        </p:txBody>
      </p:sp>
      <p:sp>
        <p:nvSpPr>
          <p:cNvPr id="7" name="สี่เหลี่ยมผืนผ้า 6"/>
          <p:cNvSpPr/>
          <p:nvPr/>
        </p:nvSpPr>
        <p:spPr>
          <a:xfrm>
            <a:off x="533400" y="533400"/>
            <a:ext cx="8229600" cy="1754326"/>
          </a:xfrm>
          <a:prstGeom prst="rect">
            <a:avLst/>
          </a:prstGeom>
        </p:spPr>
        <p:txBody>
          <a:bodyPr wrap="square">
            <a:spAutoFit/>
          </a:bodyPr>
          <a:lstStyle/>
          <a:p>
            <a:r>
              <a:rPr lang="th-TH" sz="3600" b="1" dirty="0" smtClean="0">
                <a:solidFill>
                  <a:srgbClr val="002060"/>
                </a:solidFill>
                <a:latin typeface="TH SarabunPSK" pitchFamily="34" charset="-34"/>
                <a:cs typeface="TH SarabunPSK" pitchFamily="34" charset="-34"/>
              </a:rPr>
              <a:t>6.1 </a:t>
            </a:r>
            <a:r>
              <a:rPr lang="th-TH" sz="3600" b="1" u="sng" dirty="0" smtClean="0">
                <a:solidFill>
                  <a:srgbClr val="002060"/>
                </a:solidFill>
                <a:latin typeface="TH SarabunPSK" pitchFamily="34" charset="-34"/>
                <a:cs typeface="TH SarabunPSK" pitchFamily="34" charset="-34"/>
              </a:rPr>
              <a:t>ผู้มีส่วนได้ส่วนเสียเข้ามามีส่วนร่วมในการแสดงความคิดเห็นเกี่ยวกับการปฏิบัติราชการหรือการปรับปรุงแก้ไขพัฒนาการปฏิบัติราชการในภารกิจหลัก หรือไม่</a:t>
            </a:r>
            <a:endParaRPr lang="th-TH" sz="3600" dirty="0">
              <a:solidFill>
                <a:srgbClr val="002060"/>
              </a:solidFill>
            </a:endParaRPr>
          </a:p>
        </p:txBody>
      </p:sp>
    </p:spTree>
    <p:extLst>
      <p:ext uri="{BB962C8B-B14F-4D97-AF65-F5344CB8AC3E}">
        <p14:creationId xmlns="" xmlns:p14="http://schemas.microsoft.com/office/powerpoint/2010/main" val="168052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685800"/>
            <a:ext cx="8534400" cy="2057400"/>
          </a:xfrm>
        </p:spPr>
        <p:txBody>
          <a:bodyPr>
            <a:noAutofit/>
          </a:bodyPr>
          <a:lstStyle/>
          <a:p>
            <a:pPr algn="l"/>
            <a:r>
              <a:rPr lang="th-TH" sz="3600" b="1" dirty="0" smtClean="0">
                <a:solidFill>
                  <a:srgbClr val="002060"/>
                </a:solidFill>
                <a:latin typeface="TH SarabunPSK" pitchFamily="34" charset="-34"/>
                <a:cs typeface="TH SarabunPSK" pitchFamily="34" charset="-34"/>
              </a:rPr>
              <a:t>6.4 </a:t>
            </a:r>
            <a:r>
              <a:rPr lang="th-TH" sz="3600" b="1" u="sng" dirty="0" smtClean="0">
                <a:solidFill>
                  <a:srgbClr val="002060"/>
                </a:solidFill>
                <a:latin typeface="TH SarabunPSK" pitchFamily="34" charset="-34"/>
                <a:cs typeface="TH SarabunPSK" pitchFamily="34" charset="-34"/>
              </a:rPr>
              <a:t>ผู้มีส่วนได้ส่วนเสียเข้ามามีส่วนร่วมตรวจสอบติดตาประเมินผลโครงการหรือประเมินผลการปรับปรุงแก้ไขพัฒนาการปฏิบัติราชการในภารกิจหลัก หรือไม่ </a:t>
            </a:r>
            <a:endParaRPr lang="th-TH" sz="3600" b="1" u="sng" dirty="0">
              <a:solidFill>
                <a:srgbClr val="002060"/>
              </a:solidFill>
              <a:latin typeface="TH SarabunPSK" pitchFamily="34" charset="-34"/>
              <a:cs typeface="TH SarabunPSK" pitchFamily="34" charset="-34"/>
            </a:endParaRPr>
          </a:p>
        </p:txBody>
      </p:sp>
      <p:sp>
        <p:nvSpPr>
          <p:cNvPr id="4" name="สี่เหลี่ยมผืนผ้า 3"/>
          <p:cNvSpPr/>
          <p:nvPr/>
        </p:nvSpPr>
        <p:spPr>
          <a:xfrm>
            <a:off x="457200" y="3799582"/>
            <a:ext cx="8382000" cy="1938992"/>
          </a:xfrm>
          <a:prstGeom prst="rect">
            <a:avLst/>
          </a:prstGeom>
        </p:spPr>
        <p:txBody>
          <a:bodyPr wrap="square">
            <a:spAutoFit/>
          </a:bodyPr>
          <a:lstStyle/>
          <a:p>
            <a:r>
              <a:rPr lang="th-TH" sz="4000" b="1" dirty="0" smtClean="0">
                <a:solidFill>
                  <a:srgbClr val="002060"/>
                </a:solidFill>
                <a:latin typeface="TH SarabunPSK" pitchFamily="34" charset="-34"/>
                <a:cs typeface="TH SarabunPSK" pitchFamily="34" charset="-34"/>
              </a:rPr>
              <a:t>6.5 </a:t>
            </a:r>
            <a:r>
              <a:rPr lang="th-TH" sz="4000" b="1" u="sng" spc="-50" dirty="0" smtClean="0">
                <a:solidFill>
                  <a:srgbClr val="002060"/>
                </a:solidFill>
                <a:latin typeface="TH SarabunPSK" pitchFamily="34" charset="-34"/>
                <a:cs typeface="TH SarabunPSK" pitchFamily="34" charset="-34"/>
              </a:rPr>
              <a:t>ผู้มีส่วนได้ส่วนเสียเข้ามามีส่วนร่วมในการปรับปรุงแก้ไขพัฒนา</a:t>
            </a:r>
            <a:r>
              <a:rPr lang="th-TH" sz="4000" b="1" u="sng" dirty="0" smtClean="0">
                <a:solidFill>
                  <a:srgbClr val="002060"/>
                </a:solidFill>
                <a:latin typeface="TH SarabunPSK" pitchFamily="34" charset="-34"/>
                <a:cs typeface="TH SarabunPSK" pitchFamily="34" charset="-34"/>
              </a:rPr>
              <a:t>โครงการในภารกิจหลักอย่างต่อเนื่องเมื่อสิ้นสุดโครงการ หรือไม่</a:t>
            </a:r>
            <a:endParaRPr lang="th-TH" sz="4000" dirty="0">
              <a:solidFill>
                <a:srgbClr val="002060"/>
              </a:solidFill>
            </a:endParaRPr>
          </a:p>
        </p:txBody>
      </p:sp>
    </p:spTree>
    <p:extLst>
      <p:ext uri="{BB962C8B-B14F-4D97-AF65-F5344CB8AC3E}">
        <p14:creationId xmlns="" xmlns:p14="http://schemas.microsoft.com/office/powerpoint/2010/main" val="168052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สี่เหลี่ยมผืนผ้า 15"/>
          <p:cNvSpPr/>
          <p:nvPr/>
        </p:nvSpPr>
        <p:spPr>
          <a:xfrm>
            <a:off x="0" y="3467100"/>
            <a:ext cx="8763000" cy="11811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สี่เหลี่ยมผืนผ้า 1"/>
          <p:cNvSpPr/>
          <p:nvPr/>
        </p:nvSpPr>
        <p:spPr>
          <a:xfrm>
            <a:off x="0" y="2019300"/>
            <a:ext cx="8763000" cy="11811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ชื่อเรื่อง 1"/>
          <p:cNvSpPr txBox="1">
            <a:spLocks/>
          </p:cNvSpPr>
          <p:nvPr/>
        </p:nvSpPr>
        <p:spPr>
          <a:xfrm>
            <a:off x="609600" y="2133600"/>
            <a:ext cx="81534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600" b="1" dirty="0" smtClean="0">
                <a:solidFill>
                  <a:schemeClr val="bg1"/>
                </a:solidFill>
                <a:latin typeface="Cordia New" pitchFamily="34" charset="-34"/>
                <a:cs typeface="Cordia New" pitchFamily="34" charset="-34"/>
              </a:rPr>
              <a:t>EB7 </a:t>
            </a:r>
            <a:r>
              <a:rPr lang="th-TH" sz="3600" b="1" dirty="0" smtClean="0">
                <a:solidFill>
                  <a:schemeClr val="bg1"/>
                </a:solidFill>
                <a:latin typeface="Cordia New" pitchFamily="34" charset="-34"/>
                <a:cs typeface="Cordia New" pitchFamily="34" charset="-34"/>
              </a:rPr>
              <a:t>	การดำเนินการเกี่ยวกับช่องทางที่ประชาชนสามารถ	เข้าถึงข้อมูล</a:t>
            </a:r>
            <a:endParaRPr lang="th-TH" sz="3600" b="1" dirty="0">
              <a:solidFill>
                <a:schemeClr val="bg1"/>
              </a:solidFill>
              <a:latin typeface="Cordia New" pitchFamily="34" charset="-34"/>
              <a:cs typeface="Cordia New" pitchFamily="34" charset="-34"/>
            </a:endParaRPr>
          </a:p>
        </p:txBody>
      </p:sp>
      <p:sp>
        <p:nvSpPr>
          <p:cNvPr id="10" name="ชื่อเรื่อง 1"/>
          <p:cNvSpPr txBox="1">
            <a:spLocks/>
          </p:cNvSpPr>
          <p:nvPr/>
        </p:nvSpPr>
        <p:spPr>
          <a:xfrm>
            <a:off x="609600" y="3543300"/>
            <a:ext cx="81534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600" b="1" dirty="0" smtClean="0">
                <a:solidFill>
                  <a:srgbClr val="FFFF00"/>
                </a:solidFill>
                <a:effectLst>
                  <a:outerShdw blurRad="38100" dist="38100" dir="2700000" algn="tl">
                    <a:srgbClr val="000000">
                      <a:alpha val="43137"/>
                    </a:srgbClr>
                  </a:outerShdw>
                </a:effectLst>
                <a:latin typeface="Cordia New" pitchFamily="34" charset="-34"/>
                <a:cs typeface="Cordia New" pitchFamily="34" charset="-34"/>
              </a:rPr>
              <a:t>EB</a:t>
            </a:r>
            <a:r>
              <a:rPr lang="th-TH" sz="3600" b="1" dirty="0">
                <a:solidFill>
                  <a:srgbClr val="FFFF00"/>
                </a:solidFill>
                <a:effectLst>
                  <a:outerShdw blurRad="38100" dist="38100" dir="2700000" algn="tl">
                    <a:srgbClr val="000000">
                      <a:alpha val="43137"/>
                    </a:srgbClr>
                  </a:outerShdw>
                </a:effectLst>
                <a:latin typeface="Cordia New" pitchFamily="34" charset="-34"/>
                <a:cs typeface="Cordia New" pitchFamily="34" charset="-34"/>
              </a:rPr>
              <a:t>8</a:t>
            </a:r>
            <a:r>
              <a:rPr lang="en-US" sz="3600" b="1" dirty="0" smtClean="0">
                <a:solidFill>
                  <a:srgbClr val="FFFF00"/>
                </a:solidFill>
                <a:effectLst>
                  <a:outerShdw blurRad="38100" dist="38100" dir="2700000" algn="tl">
                    <a:srgbClr val="000000">
                      <a:alpha val="43137"/>
                    </a:srgbClr>
                  </a:outerShdw>
                </a:effectLst>
                <a:latin typeface="Cordia New" pitchFamily="34" charset="-34"/>
                <a:cs typeface="Cordia New" pitchFamily="34" charset="-34"/>
              </a:rPr>
              <a:t> </a:t>
            </a:r>
            <a:r>
              <a:rPr lang="th-TH" sz="3600" b="1" dirty="0" smtClean="0">
                <a:solidFill>
                  <a:srgbClr val="FFFF00"/>
                </a:solidFill>
                <a:effectLst>
                  <a:outerShdw blurRad="38100" dist="38100" dir="2700000" algn="tl">
                    <a:srgbClr val="000000">
                      <a:alpha val="43137"/>
                    </a:srgbClr>
                  </a:outerShdw>
                </a:effectLst>
                <a:latin typeface="Cordia New" pitchFamily="34" charset="-34"/>
                <a:cs typeface="Cordia New" pitchFamily="34" charset="-34"/>
              </a:rPr>
              <a:t>	การดำเนินการเกี่ยวกับข้อร้องเรียน</a:t>
            </a:r>
            <a:endParaRPr lang="th-TH" sz="3600" b="1" dirty="0">
              <a:solidFill>
                <a:srgbClr val="FFFF00"/>
              </a:solidFill>
              <a:effectLst>
                <a:outerShdw blurRad="38100" dist="38100" dir="2700000" algn="tl">
                  <a:srgbClr val="000000">
                    <a:alpha val="43137"/>
                  </a:srgbClr>
                </a:outerShdw>
              </a:effectLst>
              <a:latin typeface="Cordia New" pitchFamily="34" charset="-34"/>
              <a:cs typeface="Cordia New" pitchFamily="34" charset="-34"/>
            </a:endParaRPr>
          </a:p>
        </p:txBody>
      </p:sp>
      <p:sp>
        <p:nvSpPr>
          <p:cNvPr id="11" name="Title 2"/>
          <p:cNvSpPr txBox="1">
            <a:spLocks/>
          </p:cNvSpPr>
          <p:nvPr/>
        </p:nvSpPr>
        <p:spPr>
          <a:xfrm>
            <a:off x="0" y="273050"/>
            <a:ext cx="9144000" cy="102235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85000" lnSpcReduction="10000"/>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th-TH" sz="3200" b="1" dirty="0" smtClean="0">
                <a:solidFill>
                  <a:prstClr val="black"/>
                </a:solidFill>
                <a:latin typeface="TH SarabunPSK" pitchFamily="34" charset="-34"/>
                <a:cs typeface="TH SarabunPSK" pitchFamily="34" charset="-34"/>
              </a:rPr>
              <a:t>ชี้แจงการประเมินผลการดำเนินการด้านคุณธรรมและความโปร่งใสของส่วนราชการใน บก.ทท.</a:t>
            </a:r>
          </a:p>
          <a:p>
            <a:pPr algn="ctr">
              <a:defRPr/>
            </a:pPr>
            <a:r>
              <a:rPr lang="th-TH" sz="3200" b="1" dirty="0" smtClean="0">
                <a:solidFill>
                  <a:prstClr val="black"/>
                </a:solidFill>
                <a:latin typeface="TH SarabunPSK" pitchFamily="34" charset="-34"/>
                <a:cs typeface="TH SarabunPSK" pitchFamily="34" charset="-34"/>
              </a:rPr>
              <a:t>ประจำปีงบประมาณ 2560</a:t>
            </a:r>
            <a:endParaRPr lang="th-TH" sz="3200" b="1" dirty="0">
              <a:solidFill>
                <a:prstClr val="black"/>
              </a:solidFill>
              <a:latin typeface="TH SarabunPSK" pitchFamily="34" charset="-34"/>
              <a:cs typeface="TH SarabunPSK" pitchFamily="34" charset="-34"/>
            </a:endParaRPr>
          </a:p>
        </p:txBody>
      </p:sp>
    </p:spTree>
    <p:extLst>
      <p:ext uri="{BB962C8B-B14F-4D97-AF65-F5344CB8AC3E}">
        <p14:creationId xmlns="" xmlns:p14="http://schemas.microsoft.com/office/powerpoint/2010/main" val="1126584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0" y="2819400"/>
            <a:ext cx="9144000" cy="1371600"/>
          </a:xfrm>
          <a:prstGeom prst="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ชื่อเรื่อง 1"/>
          <p:cNvSpPr txBox="1">
            <a:spLocks/>
          </p:cNvSpPr>
          <p:nvPr/>
        </p:nvSpPr>
        <p:spPr>
          <a:xfrm>
            <a:off x="609600" y="3124200"/>
            <a:ext cx="81534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chemeClr val="bg1"/>
                </a:solidFill>
                <a:latin typeface="Cordia New" pitchFamily="34" charset="-34"/>
                <a:cs typeface="Cordia New" pitchFamily="34" charset="-34"/>
              </a:rPr>
              <a:t>EB7 </a:t>
            </a:r>
            <a:r>
              <a:rPr lang="th-TH" sz="3600" b="1" dirty="0" smtClean="0">
                <a:solidFill>
                  <a:schemeClr val="bg1"/>
                </a:solidFill>
                <a:latin typeface="Cordia New" pitchFamily="34" charset="-34"/>
                <a:cs typeface="Cordia New" pitchFamily="34" charset="-34"/>
              </a:rPr>
              <a:t>การดำเนินการเกี่ยวกับช่องทางที่ประชาชนสามารถเข้าถึงข้อมูล</a:t>
            </a:r>
            <a:endParaRPr lang="th-TH" sz="3600" b="1" dirty="0">
              <a:solidFill>
                <a:schemeClr val="bg1"/>
              </a:solidFill>
              <a:latin typeface="Cordia New" pitchFamily="34" charset="-34"/>
              <a:cs typeface="Cordia New" pitchFamily="34" charset="-34"/>
            </a:endParaRPr>
          </a:p>
        </p:txBody>
      </p:sp>
      <p:sp>
        <p:nvSpPr>
          <p:cNvPr id="5" name="Title 2"/>
          <p:cNvSpPr txBox="1">
            <a:spLocks/>
          </p:cNvSpPr>
          <p:nvPr/>
        </p:nvSpPr>
        <p:spPr>
          <a:xfrm>
            <a:off x="0" y="273050"/>
            <a:ext cx="9144000" cy="102235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85000" lnSpcReduction="10000"/>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th-TH" sz="3200" b="1" dirty="0">
                <a:solidFill>
                  <a:prstClr val="black"/>
                </a:solidFill>
                <a:latin typeface="TH SarabunPSK" pitchFamily="34" charset="-34"/>
                <a:cs typeface="TH SarabunPSK" pitchFamily="34" charset="-34"/>
              </a:rPr>
              <a:t>ชี้แจงการประเมินผลการดำเนินการด้านคุณธรรมและความโปร่งใสของส่วนราชการใน บก.ทท.</a:t>
            </a:r>
          </a:p>
          <a:p>
            <a:pPr algn="ctr">
              <a:defRPr/>
            </a:pPr>
            <a:r>
              <a:rPr lang="th-TH" sz="3200" b="1" dirty="0">
                <a:solidFill>
                  <a:prstClr val="black"/>
                </a:solidFill>
                <a:latin typeface="TH SarabunPSK" pitchFamily="34" charset="-34"/>
                <a:cs typeface="TH SarabunPSK" pitchFamily="34" charset="-34"/>
              </a:rPr>
              <a:t>ประจำปีงบประมาณ 2560</a:t>
            </a:r>
          </a:p>
        </p:txBody>
      </p:sp>
    </p:spTree>
    <p:extLst>
      <p:ext uri="{BB962C8B-B14F-4D97-AF65-F5344CB8AC3E}">
        <p14:creationId xmlns="" xmlns:p14="http://schemas.microsoft.com/office/powerpoint/2010/main" val="394147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Autofit/>
          </a:bodyPr>
          <a:lstStyle/>
          <a:p>
            <a:r>
              <a:rPr lang="th-TH" sz="54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ภาพรวมของการชี้แจงเกณฑ์การประเมิน ฯ</a:t>
            </a:r>
            <a:endParaRPr lang="th-TH" sz="5400" b="1" dirty="0">
              <a:solidFill>
                <a:schemeClr val="bg1"/>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3" name="ตัวแทนเนื้อหา 2"/>
          <p:cNvSpPr>
            <a:spLocks noGrp="1"/>
          </p:cNvSpPr>
          <p:nvPr>
            <p:ph idx="1"/>
          </p:nvPr>
        </p:nvSpPr>
        <p:spPr/>
        <p:txBody>
          <a:bodyPr>
            <a:normAutofit fontScale="92500" lnSpcReduction="10000"/>
          </a:bodyPr>
          <a:lstStyle/>
          <a:p>
            <a:r>
              <a:rPr lang="en-US"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EB 1 – 3 </a:t>
            </a:r>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การดำเนินการจัดซื้อจัดจ้าง </a:t>
            </a:r>
            <a:r>
              <a:rPr lang="th-TH" sz="3600" b="1" u="sng" dirty="0" smtClean="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(กบ.ทหาร)</a:t>
            </a:r>
          </a:p>
          <a:p>
            <a:r>
              <a:rPr lang="en-US"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EB 4 – 6 </a:t>
            </a:r>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การปฏิบัติงานตามภารกิจหลัก </a:t>
            </a:r>
            <a:r>
              <a:rPr lang="th-TH" sz="3600" b="1" u="sng" dirty="0" smtClean="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a:t>
            </a:r>
            <a:r>
              <a:rPr lang="th-TH" sz="3600" b="1" u="sng" dirty="0" err="1" smtClean="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กพ.</a:t>
            </a:r>
            <a:r>
              <a:rPr lang="th-TH" sz="3600" b="1" u="sng" dirty="0" smtClean="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ทหาร)</a:t>
            </a:r>
          </a:p>
          <a:p>
            <a:r>
              <a:rPr lang="en-US"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EB 7 – 8 </a:t>
            </a:r>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การดำเนินการเกี่ยวกับช่องทางที่ประชาชนสามารถ</a:t>
            </a:r>
          </a:p>
          <a:p>
            <a:pPr>
              <a:buNone/>
            </a:pPr>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	เข้าถึงข้อมูล และ เรื่องร้องเรียน </a:t>
            </a:r>
            <a:r>
              <a:rPr lang="th-TH" sz="3600" b="1" u="sng" dirty="0" smtClean="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(กร.ทหาร)  </a:t>
            </a:r>
          </a:p>
          <a:p>
            <a:r>
              <a:rPr lang="en-US"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EB </a:t>
            </a:r>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9 การดำเนินการเรื่องผลประโยชน์ทับซ้อน </a:t>
            </a:r>
            <a:r>
              <a:rPr lang="th-TH" sz="3600" b="1" u="sng" dirty="0" smtClean="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a:t>
            </a:r>
            <a:r>
              <a:rPr lang="th-TH" sz="3600" b="1" u="sng" dirty="0" err="1" smtClean="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สจร.</a:t>
            </a:r>
            <a:r>
              <a:rPr lang="th-TH" sz="3600" b="1" u="sng" dirty="0" smtClean="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ทหาร)</a:t>
            </a:r>
          </a:p>
          <a:p>
            <a:r>
              <a:rPr lang="en-US"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EB 10 – 11 </a:t>
            </a:r>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การดำเนินการป้องกันปราบปรามทุจริต</a:t>
            </a:r>
          </a:p>
          <a:p>
            <a:pPr>
              <a:buNone/>
            </a:pPr>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	และ การรวมกลุ่มเพื่อการบริหารงานที่โปร่งใส </a:t>
            </a:r>
            <a:r>
              <a:rPr lang="th-TH" sz="3600" b="1" u="sng" dirty="0" smtClean="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a:t>
            </a:r>
            <a:r>
              <a:rPr lang="th-TH" sz="3600" b="1" u="sng" dirty="0" err="1" smtClean="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กพ.</a:t>
            </a:r>
            <a:r>
              <a:rPr lang="th-TH" sz="3600" b="1" u="sng" dirty="0" smtClean="0">
                <a:solidFill>
                  <a:srgbClr val="C00000"/>
                </a:solidFill>
                <a:effectLst>
                  <a:outerShdw blurRad="38100" dist="38100" dir="2700000" algn="tl">
                    <a:srgbClr val="000000">
                      <a:alpha val="43137"/>
                    </a:srgbClr>
                  </a:outerShdw>
                </a:effectLst>
                <a:latin typeface="TH SarabunPSK" pitchFamily="34" charset="-34"/>
                <a:cs typeface="TH SarabunPSK" pitchFamily="34" charset="-34"/>
              </a:rPr>
              <a:t>ทหาร)</a:t>
            </a:r>
            <a:endParaRPr lang="th-TH" b="1" u="sng" dirty="0" smtClean="0">
              <a:solidFill>
                <a:srgbClr val="C00000"/>
              </a:solidFill>
              <a:effectLst>
                <a:outerShdw blurRad="38100" dist="38100" dir="2700000" algn="tl">
                  <a:srgbClr val="000000">
                    <a:alpha val="43137"/>
                  </a:srgbClr>
                </a:outerShdw>
              </a:effectLst>
              <a:latin typeface="TH SarabunPSK" pitchFamily="34" charset="-34"/>
              <a:cs typeface="TH SarabunPSK" pitchFamily="34" charset="-34"/>
            </a:endParaRPr>
          </a:p>
          <a:p>
            <a:pPr>
              <a:buNone/>
            </a:pPr>
            <a:r>
              <a:rPr lang="th-TH" sz="36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	</a:t>
            </a:r>
          </a:p>
        </p:txBody>
      </p:sp>
    </p:spTree>
    <p:extLst>
      <p:ext uri="{BB962C8B-B14F-4D97-AF65-F5344CB8AC3E}">
        <p14:creationId xmlns:p14="http://schemas.microsoft.com/office/powerpoint/2010/main" xmlns="" val="168052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กลุ่ม 3"/>
          <p:cNvGrpSpPr/>
          <p:nvPr/>
        </p:nvGrpSpPr>
        <p:grpSpPr>
          <a:xfrm>
            <a:off x="605908" y="1447800"/>
            <a:ext cx="7471292" cy="2209800"/>
            <a:chOff x="605908" y="868740"/>
            <a:chExt cx="7471292" cy="2209800"/>
          </a:xfrm>
          <a:effectLst>
            <a:outerShdw blurRad="50800" dist="38100" dir="2700000" algn="tl" rotWithShape="0">
              <a:prstClr val="black">
                <a:alpha val="40000"/>
              </a:prstClr>
            </a:outerShdw>
          </a:effectLst>
        </p:grpSpPr>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45" r="7"/>
            <a:stretch/>
          </p:blipFill>
          <p:spPr bwMode="auto">
            <a:xfrm>
              <a:off x="605908" y="868740"/>
              <a:ext cx="7471292" cy="19441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87256"/>
            <a:stretch/>
          </p:blipFill>
          <p:spPr bwMode="auto">
            <a:xfrm>
              <a:off x="605908" y="2462015"/>
              <a:ext cx="7471291" cy="616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5" name="กลุ่ม 4"/>
          <p:cNvGrpSpPr/>
          <p:nvPr/>
        </p:nvGrpSpPr>
        <p:grpSpPr>
          <a:xfrm>
            <a:off x="605908" y="3787676"/>
            <a:ext cx="7471292" cy="2460724"/>
            <a:chOff x="605908" y="3276600"/>
            <a:chExt cx="7471292" cy="2460724"/>
          </a:xfrm>
        </p:grpSpPr>
        <p:sp>
          <p:nvSpPr>
            <p:cNvPr id="3" name="สี่เหลี่ยมผืนผ้ามุมมน 2"/>
            <p:cNvSpPr/>
            <p:nvPr/>
          </p:nvSpPr>
          <p:spPr>
            <a:xfrm>
              <a:off x="605908" y="3276600"/>
              <a:ext cx="7471292" cy="2460724"/>
            </a:xfrm>
            <a:prstGeom prst="roundRect">
              <a:avLst/>
            </a:prstGeom>
            <a:solidFill>
              <a:srgbClr val="FFFF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2" name="TextBox 1"/>
            <p:cNvSpPr txBox="1"/>
            <p:nvPr/>
          </p:nvSpPr>
          <p:spPr>
            <a:xfrm>
              <a:off x="762000" y="3330476"/>
              <a:ext cx="7162800" cy="2308324"/>
            </a:xfrm>
            <a:prstGeom prst="rect">
              <a:avLst/>
            </a:prstGeom>
            <a:noFill/>
          </p:spPr>
          <p:txBody>
            <a:bodyPr wrap="square" rtlCol="0">
              <a:spAutoFit/>
            </a:bodyPr>
            <a:lstStyle/>
            <a:p>
              <a:pPr algn="thaiDist"/>
              <a:r>
                <a:rPr lang="en-US" sz="2400" b="1" dirty="0" smtClean="0">
                  <a:solidFill>
                    <a:schemeClr val="bg1"/>
                  </a:solidFill>
                  <a:latin typeface="TH SarabunPSK" pitchFamily="34" charset="-34"/>
                  <a:cs typeface="TH SarabunPSK" pitchFamily="34" charset="-34"/>
                </a:rPr>
                <a:t>	-  </a:t>
              </a:r>
              <a:r>
                <a:rPr lang="th-TH" sz="2400" b="1" dirty="0" smtClean="0">
                  <a:solidFill>
                    <a:schemeClr val="bg1"/>
                  </a:solidFill>
                  <a:latin typeface="TH SarabunPSK" pitchFamily="34" charset="-34"/>
                  <a:cs typeface="TH SarabunPSK" pitchFamily="34" charset="-34"/>
                </a:rPr>
                <a:t>หน่วยงาน</a:t>
              </a:r>
              <a:r>
                <a:rPr lang="th-TH" sz="2400" b="1" dirty="0">
                  <a:solidFill>
                    <a:schemeClr val="bg1"/>
                  </a:solidFill>
                  <a:latin typeface="TH SarabunPSK" pitchFamily="34" charset="-34"/>
                  <a:cs typeface="TH SarabunPSK" pitchFamily="34" charset="-34"/>
                </a:rPr>
                <a:t>ต้องแสดงหลักฐานเกี่ยวกับหน่วยประชาสัมพันธ์ของหน่วยงาน </a:t>
              </a:r>
              <a:r>
                <a:rPr lang="en-US" sz="2400" b="1" dirty="0" smtClean="0">
                  <a:solidFill>
                    <a:schemeClr val="bg1"/>
                  </a:solidFill>
                  <a:latin typeface="TH SarabunPSK" pitchFamily="34" charset="-34"/>
                  <a:cs typeface="TH SarabunPSK" pitchFamily="34" charset="-34"/>
                </a:rPr>
                <a:t>  </a:t>
              </a:r>
              <a:r>
                <a:rPr lang="th-TH" sz="2400" b="1" dirty="0" smtClean="0">
                  <a:solidFill>
                    <a:schemeClr val="bg1"/>
                  </a:solidFill>
                  <a:latin typeface="TH SarabunPSK" pitchFamily="34" charset="-34"/>
                  <a:cs typeface="TH SarabunPSK" pitchFamily="34" charset="-34"/>
                </a:rPr>
                <a:t>ที่</a:t>
              </a:r>
              <a:r>
                <a:rPr lang="th-TH" sz="2400" b="1" dirty="0">
                  <a:solidFill>
                    <a:schemeClr val="bg1"/>
                  </a:solidFill>
                  <a:latin typeface="TH SarabunPSK" pitchFamily="34" charset="-34"/>
                  <a:cs typeface="TH SarabunPSK" pitchFamily="34" charset="-34"/>
                </a:rPr>
                <a:t>มีหน้าที่ในการให้บริการข้อมูลข่าวสารแก่ประชาชนทั่วไป ซึ่งหน่วยประชาสัมพันธ์ของหน่วยงานนั้นจะบรรจุอยู่ในโครงสร้างของหน่วยงาน </a:t>
              </a:r>
              <a:endParaRPr lang="en-US" sz="2400" b="1" dirty="0" smtClean="0">
                <a:solidFill>
                  <a:schemeClr val="bg1"/>
                </a:solidFill>
                <a:latin typeface="TH SarabunPSK" pitchFamily="34" charset="-34"/>
                <a:cs typeface="TH SarabunPSK" pitchFamily="34" charset="-34"/>
              </a:endParaRPr>
            </a:p>
            <a:p>
              <a:pPr algn="thaiDist"/>
              <a:r>
                <a:rPr lang="en-US" sz="2400" b="1" dirty="0">
                  <a:solidFill>
                    <a:schemeClr val="bg1"/>
                  </a:solidFill>
                  <a:latin typeface="TH SarabunPSK" pitchFamily="34" charset="-34"/>
                  <a:cs typeface="TH SarabunPSK" pitchFamily="34" charset="-34"/>
                </a:rPr>
                <a:t>	</a:t>
              </a:r>
              <a:r>
                <a:rPr lang="en-US" sz="2400" b="1" dirty="0" smtClean="0">
                  <a:solidFill>
                    <a:schemeClr val="bg1"/>
                  </a:solidFill>
                  <a:latin typeface="TH SarabunPSK" pitchFamily="34" charset="-34"/>
                  <a:cs typeface="TH SarabunPSK" pitchFamily="34" charset="-34"/>
                </a:rPr>
                <a:t>-  </a:t>
              </a:r>
              <a:r>
                <a:rPr lang="th-TH" sz="2400" b="1" dirty="0" smtClean="0">
                  <a:solidFill>
                    <a:schemeClr val="bg1"/>
                  </a:solidFill>
                  <a:latin typeface="TH SarabunPSK" pitchFamily="34" charset="-34"/>
                  <a:cs typeface="TH SarabunPSK" pitchFamily="34" charset="-34"/>
                </a:rPr>
                <a:t>แผนผัง</a:t>
              </a:r>
              <a:r>
                <a:rPr lang="th-TH" sz="2400" b="1" dirty="0">
                  <a:solidFill>
                    <a:schemeClr val="bg1"/>
                  </a:solidFill>
                  <a:latin typeface="TH SarabunPSK" pitchFamily="34" charset="-34"/>
                  <a:cs typeface="TH SarabunPSK" pitchFamily="34" charset="-34"/>
                </a:rPr>
                <a:t>การปฏิบัติงาน หรือ คำสั่งการปฏิบัติงานให้สำนัก กอง หรือฝ่าย ภายในของหน่วยงานทำหน้าที่เป็นหน่วยประชาสัมพันธ์ในการให้บริการข้อมูลข่าวสารแก่ประชาชนทั่วไป (หน่วยงานสามารถแนบภาพถ่ายที่เกี่ยวข้องเพิ่มเติมได้)</a:t>
              </a:r>
              <a:endParaRPr lang="en-US" sz="2400" b="1" dirty="0">
                <a:solidFill>
                  <a:schemeClr val="bg1"/>
                </a:solidFill>
                <a:latin typeface="TH SarabunPSK" pitchFamily="34" charset="-34"/>
                <a:cs typeface="TH SarabunPSK" pitchFamily="34" charset="-34"/>
              </a:endParaRPr>
            </a:p>
          </p:txBody>
        </p:sp>
      </p:grpSp>
      <p:grpSp>
        <p:nvGrpSpPr>
          <p:cNvPr id="6" name="กลุ่ม 11"/>
          <p:cNvGrpSpPr/>
          <p:nvPr/>
        </p:nvGrpSpPr>
        <p:grpSpPr>
          <a:xfrm>
            <a:off x="6364013" y="2497071"/>
            <a:ext cx="1636987" cy="627129"/>
            <a:chOff x="9919855" y="1792730"/>
            <a:chExt cx="1636987" cy="627129"/>
          </a:xfrm>
        </p:grpSpPr>
        <p:sp>
          <p:nvSpPr>
            <p:cNvPr id="11" name="แผนผังลําดับงาน: กระบวนการสำรอง 10"/>
            <p:cNvSpPr/>
            <p:nvPr/>
          </p:nvSpPr>
          <p:spPr>
            <a:xfrm>
              <a:off x="9919855" y="1792730"/>
              <a:ext cx="1636987" cy="627129"/>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057894" y="1792730"/>
              <a:ext cx="1377300" cy="584775"/>
            </a:xfrm>
            <a:prstGeom prst="rect">
              <a:avLst/>
            </a:prstGeom>
            <a:noFill/>
          </p:spPr>
          <p:txBody>
            <a:bodyPr wrap="none" rtlCol="0">
              <a:spAutoFit/>
            </a:bodyPr>
            <a:lstStyle/>
            <a:p>
              <a:pPr algn="ctr"/>
              <a:r>
                <a:rPr lang="th-TH" sz="3200" b="1" dirty="0" smtClean="0">
                  <a:solidFill>
                    <a:schemeClr val="bg1"/>
                  </a:solidFill>
                  <a:latin typeface="TH SarabunIT๙" pitchFamily="34" charset="-34"/>
                </a:rPr>
                <a:t>1</a:t>
              </a:r>
              <a:r>
                <a:rPr lang="en-US" sz="3200" b="1" dirty="0" smtClean="0">
                  <a:solidFill>
                    <a:schemeClr val="bg1"/>
                  </a:solidFill>
                  <a:latin typeface="TH SarabunIT๙" pitchFamily="34" charset="-34"/>
                </a:rPr>
                <a:t> </a:t>
              </a:r>
              <a:r>
                <a:rPr lang="th-TH" sz="3200" b="1" dirty="0" smtClean="0">
                  <a:solidFill>
                    <a:schemeClr val="bg1"/>
                  </a:solidFill>
                  <a:latin typeface="TH SarabunIT๙" pitchFamily="34" charset="-34"/>
                </a:rPr>
                <a:t>คะแนน</a:t>
              </a:r>
              <a:endParaRPr lang="en-US" sz="3200" b="1" dirty="0">
                <a:solidFill>
                  <a:schemeClr val="bg1"/>
                </a:solidFill>
                <a:latin typeface="TH SarabunIT๙" pitchFamily="34" charset="-34"/>
              </a:endParaRPr>
            </a:p>
          </p:txBody>
        </p:sp>
      </p:grpSp>
      <p:sp>
        <p:nvSpPr>
          <p:cNvPr id="15" name="Title 2"/>
          <p:cNvSpPr txBox="1">
            <a:spLocks/>
          </p:cNvSpPr>
          <p:nvPr/>
        </p:nvSpPr>
        <p:spPr>
          <a:xfrm>
            <a:off x="22224" y="273050"/>
            <a:ext cx="8245475" cy="765175"/>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3200" b="1" dirty="0" smtClean="0">
                <a:solidFill>
                  <a:prstClr val="black"/>
                </a:solidFill>
                <a:latin typeface="TH SarabunPSK" pitchFamily="34" charset="-34"/>
                <a:cs typeface="TH SarabunPSK" pitchFamily="34" charset="-34"/>
              </a:rPr>
              <a:t>EB</a:t>
            </a:r>
            <a:r>
              <a:rPr lang="th-TH" sz="3200" b="1" dirty="0" smtClean="0">
                <a:solidFill>
                  <a:prstClr val="black"/>
                </a:solidFill>
                <a:latin typeface="TH SarabunPSK" pitchFamily="34" charset="-34"/>
                <a:cs typeface="TH SarabunPSK" pitchFamily="34" charset="-34"/>
              </a:rPr>
              <a:t>7</a:t>
            </a:r>
            <a:r>
              <a:rPr lang="en-US" sz="3200" b="1" dirty="0" smtClean="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การเข้าถึงข้อมูล ตามภารกิจหลักของหน่วยงาน</a:t>
            </a:r>
            <a:endParaRPr lang="th-TH" sz="3200" b="1" dirty="0">
              <a:solidFill>
                <a:prstClr val="black"/>
              </a:solidFill>
              <a:latin typeface="TH SarabunPSK" pitchFamily="34" charset="-34"/>
              <a:cs typeface="TH SarabunPSK" pitchFamily="34" charset="-34"/>
            </a:endParaRPr>
          </a:p>
        </p:txBody>
      </p:sp>
    </p:spTree>
    <p:extLst>
      <p:ext uri="{BB962C8B-B14F-4D97-AF65-F5344CB8AC3E}">
        <p14:creationId xmlns="" xmlns:p14="http://schemas.microsoft.com/office/powerpoint/2010/main" val="902925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2745" b="56330"/>
          <a:stretch/>
        </p:blipFill>
        <p:spPr bwMode="auto">
          <a:xfrm>
            <a:off x="503825" y="1600200"/>
            <a:ext cx="7725776" cy="15470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สี่เหลี่ยมผืนผ้ามุมมน 5"/>
          <p:cNvSpPr/>
          <p:nvPr/>
        </p:nvSpPr>
        <p:spPr>
          <a:xfrm>
            <a:off x="503825" y="3528536"/>
            <a:ext cx="7725775" cy="1119664"/>
          </a:xfrm>
          <a:prstGeom prst="roundRect">
            <a:avLst/>
          </a:prstGeom>
          <a:solidFill>
            <a:srgbClr val="FFFF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4" name="TextBox 3"/>
          <p:cNvSpPr txBox="1"/>
          <p:nvPr/>
        </p:nvSpPr>
        <p:spPr>
          <a:xfrm>
            <a:off x="503825" y="3581400"/>
            <a:ext cx="7725775" cy="830997"/>
          </a:xfrm>
          <a:prstGeom prst="rect">
            <a:avLst/>
          </a:prstGeom>
          <a:noFill/>
        </p:spPr>
        <p:txBody>
          <a:bodyPr wrap="square" rtlCol="0">
            <a:spAutoFit/>
          </a:bodyPr>
          <a:lstStyle/>
          <a:p>
            <a:pPr algn="thaiDist"/>
            <a:r>
              <a:rPr lang="en-US" sz="2400" b="1" dirty="0" smtClean="0">
                <a:solidFill>
                  <a:schemeClr val="bg1"/>
                </a:solidFill>
                <a:latin typeface="TH SarabunPSK" pitchFamily="34" charset="-34"/>
                <a:cs typeface="TH SarabunPSK" pitchFamily="34" charset="-34"/>
              </a:rPr>
              <a:t>	-  </a:t>
            </a:r>
            <a:r>
              <a:rPr lang="th-TH" sz="2400" b="1" dirty="0" smtClean="0">
                <a:solidFill>
                  <a:schemeClr val="bg1"/>
                </a:solidFill>
                <a:latin typeface="TH SarabunPSK" pitchFamily="34" charset="-34"/>
                <a:cs typeface="TH SarabunPSK" pitchFamily="34" charset="-34"/>
              </a:rPr>
              <a:t>หน่วยงานต้องแสดงหลักฐานเกี่ยวกับภารกิจหลัก อำนาจหน้าที่ ตามกฎหมายกำหนดที่ปรากฏอยู่บนเว็บไซต์ของหน่วยงานหรือปรากฏอยู่บนสื่อสังคม (</a:t>
            </a:r>
            <a:r>
              <a:rPr lang="en-US" sz="2400" b="1" dirty="0" smtClean="0">
                <a:solidFill>
                  <a:schemeClr val="bg1"/>
                </a:solidFill>
                <a:latin typeface="TH SarabunPSK" pitchFamily="34" charset="-34"/>
                <a:cs typeface="TH SarabunPSK" pitchFamily="34" charset="-34"/>
              </a:rPr>
              <a:t>Social Media)</a:t>
            </a:r>
            <a:endParaRPr lang="en-US" sz="2400" b="1" dirty="0">
              <a:solidFill>
                <a:schemeClr val="bg1"/>
              </a:solidFill>
              <a:latin typeface="TH SarabunPSK" pitchFamily="34" charset="-34"/>
              <a:cs typeface="TH SarabunPSK" pitchFamily="34" charset="-34"/>
            </a:endParaRPr>
          </a:p>
        </p:txBody>
      </p:sp>
      <p:sp>
        <p:nvSpPr>
          <p:cNvPr id="12" name="Title 2"/>
          <p:cNvSpPr txBox="1">
            <a:spLocks/>
          </p:cNvSpPr>
          <p:nvPr/>
        </p:nvSpPr>
        <p:spPr>
          <a:xfrm>
            <a:off x="22224" y="273050"/>
            <a:ext cx="8245475" cy="765175"/>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3200" b="1" dirty="0" smtClean="0">
                <a:solidFill>
                  <a:prstClr val="black"/>
                </a:solidFill>
                <a:latin typeface="TH SarabunPSK" pitchFamily="34" charset="-34"/>
                <a:cs typeface="TH SarabunPSK" pitchFamily="34" charset="-34"/>
              </a:rPr>
              <a:t>EB</a:t>
            </a:r>
            <a:r>
              <a:rPr lang="th-TH" sz="3200" b="1" dirty="0" smtClean="0">
                <a:solidFill>
                  <a:prstClr val="black"/>
                </a:solidFill>
                <a:latin typeface="TH SarabunPSK" pitchFamily="34" charset="-34"/>
                <a:cs typeface="TH SarabunPSK" pitchFamily="34" charset="-34"/>
              </a:rPr>
              <a:t>7</a:t>
            </a:r>
            <a:r>
              <a:rPr lang="en-US" sz="3200" b="1" dirty="0" smtClean="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การเข้าถึงข้อมูล ตามภารกิจหลักของหน่วยงาน</a:t>
            </a:r>
            <a:endParaRPr lang="th-TH" sz="3200" b="1" dirty="0">
              <a:solidFill>
                <a:prstClr val="black"/>
              </a:solidFill>
              <a:latin typeface="TH SarabunPSK" pitchFamily="34" charset="-34"/>
              <a:cs typeface="TH SarabunPSK" pitchFamily="34" charset="-34"/>
            </a:endParaRPr>
          </a:p>
        </p:txBody>
      </p:sp>
      <p:grpSp>
        <p:nvGrpSpPr>
          <p:cNvPr id="2" name="กลุ่ม 12"/>
          <p:cNvGrpSpPr/>
          <p:nvPr/>
        </p:nvGrpSpPr>
        <p:grpSpPr>
          <a:xfrm>
            <a:off x="6516413" y="1956148"/>
            <a:ext cx="1636987" cy="627129"/>
            <a:chOff x="9919855" y="1792730"/>
            <a:chExt cx="1636987" cy="627129"/>
          </a:xfrm>
        </p:grpSpPr>
        <p:sp>
          <p:nvSpPr>
            <p:cNvPr id="14" name="แผนผังลําดับงาน: กระบวนการสำรอง 13"/>
            <p:cNvSpPr/>
            <p:nvPr/>
          </p:nvSpPr>
          <p:spPr>
            <a:xfrm>
              <a:off x="9919855" y="1792730"/>
              <a:ext cx="1636987" cy="627129"/>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0057894" y="1792730"/>
              <a:ext cx="1377300" cy="584775"/>
            </a:xfrm>
            <a:prstGeom prst="rect">
              <a:avLst/>
            </a:prstGeom>
            <a:noFill/>
          </p:spPr>
          <p:txBody>
            <a:bodyPr wrap="none" rtlCol="0">
              <a:spAutoFit/>
            </a:bodyPr>
            <a:lstStyle/>
            <a:p>
              <a:pPr algn="ctr"/>
              <a:r>
                <a:rPr lang="th-TH" sz="3200" b="1" dirty="0" smtClean="0">
                  <a:solidFill>
                    <a:schemeClr val="bg1"/>
                  </a:solidFill>
                  <a:latin typeface="TH SarabunIT๙" pitchFamily="34" charset="-34"/>
                </a:rPr>
                <a:t>1</a:t>
              </a:r>
              <a:r>
                <a:rPr lang="en-US" sz="3200" b="1" dirty="0" smtClean="0">
                  <a:solidFill>
                    <a:schemeClr val="bg1"/>
                  </a:solidFill>
                  <a:latin typeface="TH SarabunIT๙" pitchFamily="34" charset="-34"/>
                </a:rPr>
                <a:t> </a:t>
              </a:r>
              <a:r>
                <a:rPr lang="th-TH" sz="3200" b="1" dirty="0" smtClean="0">
                  <a:solidFill>
                    <a:schemeClr val="bg1"/>
                  </a:solidFill>
                  <a:latin typeface="TH SarabunIT๙" pitchFamily="34" charset="-34"/>
                </a:rPr>
                <a:t>คะแนน</a:t>
              </a:r>
              <a:endParaRPr lang="en-US" sz="3200" b="1" dirty="0">
                <a:solidFill>
                  <a:schemeClr val="bg1"/>
                </a:solidFill>
                <a:latin typeface="TH SarabunIT๙" pitchFamily="34" charset="-34"/>
              </a:endParaRPr>
            </a:p>
          </p:txBody>
        </p:sp>
      </p:grpSp>
    </p:spTree>
    <p:extLst>
      <p:ext uri="{BB962C8B-B14F-4D97-AF65-F5344CB8AC3E}">
        <p14:creationId xmlns="" xmlns:p14="http://schemas.microsoft.com/office/powerpoint/2010/main" val="1765586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สี่เหลี่ยมผืนผ้ามุมมน 5"/>
          <p:cNvSpPr/>
          <p:nvPr/>
        </p:nvSpPr>
        <p:spPr>
          <a:xfrm>
            <a:off x="503825" y="4083902"/>
            <a:ext cx="7725775" cy="1783497"/>
          </a:xfrm>
          <a:prstGeom prst="roundRect">
            <a:avLst/>
          </a:prstGeom>
          <a:solidFill>
            <a:srgbClr val="FFFF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44009" b="-761"/>
          <a:stretch/>
        </p:blipFill>
        <p:spPr bwMode="auto">
          <a:xfrm>
            <a:off x="609600" y="1219200"/>
            <a:ext cx="7475476" cy="27471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599" y="4142510"/>
            <a:ext cx="7475475" cy="1569660"/>
          </a:xfrm>
          <a:prstGeom prst="rect">
            <a:avLst/>
          </a:prstGeom>
          <a:noFill/>
        </p:spPr>
        <p:txBody>
          <a:bodyPr wrap="square" rtlCol="0">
            <a:spAutoFit/>
          </a:bodyPr>
          <a:lstStyle/>
          <a:p>
            <a:pPr algn="thaiDist"/>
            <a:r>
              <a:rPr lang="th-TH" sz="2400" b="1" dirty="0" smtClean="0">
                <a:solidFill>
                  <a:schemeClr val="bg1"/>
                </a:solidFill>
                <a:latin typeface="TH SarabunPSK" pitchFamily="34" charset="-34"/>
                <a:cs typeface="TH SarabunPSK" pitchFamily="34" charset="-34"/>
              </a:rPr>
              <a:t>	-  หน่วยงานต้องแสดงหลักฐานเกี่ยวกับการมีระบบ </a:t>
            </a:r>
            <a:r>
              <a:rPr lang="en-US" sz="2400" b="1" dirty="0" smtClean="0">
                <a:solidFill>
                  <a:schemeClr val="bg1"/>
                </a:solidFill>
                <a:latin typeface="TH SarabunPSK" pitchFamily="34" charset="-34"/>
                <a:cs typeface="TH SarabunPSK" pitchFamily="34" charset="-34"/>
              </a:rPr>
              <a:t>Call Center </a:t>
            </a:r>
            <a:r>
              <a:rPr lang="th-TH" sz="2400" b="1" dirty="0" smtClean="0">
                <a:solidFill>
                  <a:schemeClr val="bg1"/>
                </a:solidFill>
                <a:latin typeface="TH SarabunPSK" pitchFamily="34" charset="-34"/>
                <a:cs typeface="TH SarabunPSK" pitchFamily="34" charset="-34"/>
              </a:rPr>
              <a:t>หรือหมายเลขโทรศัพท์เฉพาะ (หมายเลขโทรศัพท์ 4 หลัก หรือหมายเลขโทรศัพท์ 9 หลัก) เพื่อไว้สำหรับให้บริการประชาชนทั่วไปในการติดต่อเพื่อขอทราบข้อมูลต่างๆของหน่วยงานได้ตลอดเวลาทำการของหน่วยงาน</a:t>
            </a:r>
            <a:endParaRPr lang="en-US" sz="2400" b="1" dirty="0">
              <a:solidFill>
                <a:schemeClr val="bg1"/>
              </a:solidFill>
              <a:latin typeface="TH SarabunPSK" pitchFamily="34" charset="-34"/>
              <a:cs typeface="TH SarabunPSK" pitchFamily="34" charset="-34"/>
            </a:endParaRPr>
          </a:p>
        </p:txBody>
      </p:sp>
      <p:sp>
        <p:nvSpPr>
          <p:cNvPr id="10" name="Title 2"/>
          <p:cNvSpPr txBox="1">
            <a:spLocks/>
          </p:cNvSpPr>
          <p:nvPr/>
        </p:nvSpPr>
        <p:spPr>
          <a:xfrm>
            <a:off x="22224" y="273050"/>
            <a:ext cx="8245475" cy="765175"/>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3200" b="1" dirty="0" smtClean="0">
                <a:solidFill>
                  <a:prstClr val="black"/>
                </a:solidFill>
                <a:latin typeface="TH SarabunPSK" pitchFamily="34" charset="-34"/>
                <a:cs typeface="TH SarabunPSK" pitchFamily="34" charset="-34"/>
              </a:rPr>
              <a:t>EB</a:t>
            </a:r>
            <a:r>
              <a:rPr lang="th-TH" sz="3200" b="1" dirty="0" smtClean="0">
                <a:solidFill>
                  <a:prstClr val="black"/>
                </a:solidFill>
                <a:latin typeface="TH SarabunPSK" pitchFamily="34" charset="-34"/>
                <a:cs typeface="TH SarabunPSK" pitchFamily="34" charset="-34"/>
              </a:rPr>
              <a:t>7</a:t>
            </a:r>
            <a:r>
              <a:rPr lang="en-US" sz="3200" b="1" dirty="0" smtClean="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การเข้าถึงข้อมูล ตามภารกิจหลักของหน่วยงาน</a:t>
            </a:r>
            <a:endParaRPr lang="th-TH" sz="3200" b="1" dirty="0">
              <a:solidFill>
                <a:prstClr val="black"/>
              </a:solidFill>
              <a:latin typeface="TH SarabunPSK" pitchFamily="34" charset="-34"/>
              <a:cs typeface="TH SarabunPSK" pitchFamily="34" charset="-34"/>
            </a:endParaRPr>
          </a:p>
        </p:txBody>
      </p:sp>
      <p:grpSp>
        <p:nvGrpSpPr>
          <p:cNvPr id="2" name="กลุ่ม 10"/>
          <p:cNvGrpSpPr/>
          <p:nvPr/>
        </p:nvGrpSpPr>
        <p:grpSpPr>
          <a:xfrm>
            <a:off x="6364013" y="1814186"/>
            <a:ext cx="1636987" cy="627129"/>
            <a:chOff x="9919855" y="1792730"/>
            <a:chExt cx="1636987" cy="627129"/>
          </a:xfrm>
        </p:grpSpPr>
        <p:sp>
          <p:nvSpPr>
            <p:cNvPr id="12" name="แผนผังลําดับงาน: กระบวนการสำรอง 11"/>
            <p:cNvSpPr/>
            <p:nvPr/>
          </p:nvSpPr>
          <p:spPr>
            <a:xfrm>
              <a:off x="9919855" y="1792730"/>
              <a:ext cx="1636987" cy="627129"/>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0057894" y="1792730"/>
              <a:ext cx="1377300" cy="584775"/>
            </a:xfrm>
            <a:prstGeom prst="rect">
              <a:avLst/>
            </a:prstGeom>
            <a:noFill/>
          </p:spPr>
          <p:txBody>
            <a:bodyPr wrap="none" rtlCol="0">
              <a:spAutoFit/>
            </a:bodyPr>
            <a:lstStyle/>
            <a:p>
              <a:pPr algn="ctr"/>
              <a:r>
                <a:rPr lang="th-TH" sz="3200" b="1" dirty="0" smtClean="0">
                  <a:solidFill>
                    <a:schemeClr val="bg1"/>
                  </a:solidFill>
                  <a:latin typeface="TH SarabunIT๙" pitchFamily="34" charset="-34"/>
                </a:rPr>
                <a:t>1</a:t>
              </a:r>
              <a:r>
                <a:rPr lang="en-US" sz="3200" b="1" dirty="0" smtClean="0">
                  <a:solidFill>
                    <a:schemeClr val="bg1"/>
                  </a:solidFill>
                  <a:latin typeface="TH SarabunIT๙" pitchFamily="34" charset="-34"/>
                </a:rPr>
                <a:t> </a:t>
              </a:r>
              <a:r>
                <a:rPr lang="th-TH" sz="3200" b="1" dirty="0" smtClean="0">
                  <a:solidFill>
                    <a:schemeClr val="bg1"/>
                  </a:solidFill>
                  <a:latin typeface="TH SarabunIT๙" pitchFamily="34" charset="-34"/>
                </a:rPr>
                <a:t>คะแนน</a:t>
              </a:r>
              <a:endParaRPr lang="en-US" sz="3200" b="1" dirty="0">
                <a:solidFill>
                  <a:schemeClr val="bg1"/>
                </a:solidFill>
                <a:latin typeface="TH SarabunIT๙" pitchFamily="34" charset="-34"/>
              </a:endParaRPr>
            </a:p>
          </p:txBody>
        </p:sp>
      </p:grpSp>
    </p:spTree>
    <p:extLst>
      <p:ext uri="{BB962C8B-B14F-4D97-AF65-F5344CB8AC3E}">
        <p14:creationId xmlns="" xmlns:p14="http://schemas.microsoft.com/office/powerpoint/2010/main" val="50544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มุมมน 6"/>
          <p:cNvSpPr/>
          <p:nvPr/>
        </p:nvSpPr>
        <p:spPr>
          <a:xfrm>
            <a:off x="580025" y="5105400"/>
            <a:ext cx="7725775" cy="1576585"/>
          </a:xfrm>
          <a:prstGeom prst="roundRect">
            <a:avLst/>
          </a:prstGeom>
          <a:solidFill>
            <a:srgbClr val="FFFF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2600" y="1143000"/>
            <a:ext cx="5315218"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5126180"/>
            <a:ext cx="7467600" cy="1569660"/>
          </a:xfrm>
          <a:prstGeom prst="rect">
            <a:avLst/>
          </a:prstGeom>
          <a:noFill/>
        </p:spPr>
        <p:txBody>
          <a:bodyPr wrap="square" rtlCol="0">
            <a:spAutoFit/>
          </a:bodyPr>
          <a:lstStyle/>
          <a:p>
            <a:pPr algn="thaiDist"/>
            <a:r>
              <a:rPr lang="th-TH" sz="2400" b="1" dirty="0" smtClean="0">
                <a:solidFill>
                  <a:schemeClr val="bg1"/>
                </a:solidFill>
                <a:latin typeface="TH SarabunPSK" pitchFamily="34" charset="-34"/>
                <a:cs typeface="TH SarabunPSK" pitchFamily="34" charset="-34"/>
              </a:rPr>
              <a:t>	- หน่วยงานต้องแสดงหลักฐานเกี่ยวกับเผยแพร่ข้อมูลการดำเนินงานตามภารกิจหลักของหน่วยงานที่ได้เผยแพร่ทางสื่อต่างๆ ได้แก่ หนังสือพิมพ์ วารสาร จุลสาร แผ่นพับ โทรทัศน์ วิทยุ สื่อสังคม (</a:t>
            </a:r>
            <a:r>
              <a:rPr lang="en-US" sz="2400" b="1" dirty="0" smtClean="0">
                <a:solidFill>
                  <a:schemeClr val="bg1"/>
                </a:solidFill>
                <a:latin typeface="TH SarabunPSK" pitchFamily="34" charset="-34"/>
                <a:cs typeface="TH SarabunPSK" pitchFamily="34" charset="-34"/>
              </a:rPr>
              <a:t>Social Media) </a:t>
            </a:r>
            <a:r>
              <a:rPr lang="th-TH" sz="2400" b="1" dirty="0" smtClean="0">
                <a:solidFill>
                  <a:schemeClr val="bg1"/>
                </a:solidFill>
                <a:latin typeface="TH SarabunPSK" pitchFamily="34" charset="-34"/>
                <a:cs typeface="TH SarabunPSK" pitchFamily="34" charset="-34"/>
              </a:rPr>
              <a:t>และสื่ออิเล็กทรอนิกส์อื่น โดยต้องคำนึงถึงความคุ้มค่าและความประหยัดในการเผยแพร่ข้อมูลด้วย</a:t>
            </a:r>
            <a:endParaRPr lang="en-US" sz="2400" b="1" dirty="0">
              <a:solidFill>
                <a:schemeClr val="bg1"/>
              </a:solidFill>
              <a:latin typeface="TH SarabunPSK" pitchFamily="34" charset="-34"/>
              <a:cs typeface="TH SarabunPSK" pitchFamily="34" charset="-34"/>
            </a:endParaRPr>
          </a:p>
        </p:txBody>
      </p:sp>
      <p:sp>
        <p:nvSpPr>
          <p:cNvPr id="2" name="สี่เหลี่ยมผืนผ้า 1"/>
          <p:cNvSpPr/>
          <p:nvPr/>
        </p:nvSpPr>
        <p:spPr>
          <a:xfrm>
            <a:off x="7093527" y="1800761"/>
            <a:ext cx="1936173" cy="1323439"/>
          </a:xfrm>
          <a:prstGeom prst="rect">
            <a:avLst/>
          </a:prstGeom>
        </p:spPr>
        <p:txBody>
          <a:bodyPr wrap="square">
            <a:spAutoFit/>
          </a:bodyPr>
          <a:lstStyle/>
          <a:p>
            <a:pPr>
              <a:buFontTx/>
              <a:buChar char="-"/>
              <a:defRPr/>
            </a:pPr>
            <a:r>
              <a:rPr lang="th-TH" sz="2000" b="1" dirty="0" smtClean="0">
                <a:solidFill>
                  <a:srgbClr val="FFFF00"/>
                </a:solidFill>
                <a:latin typeface="TH SarabunPSK" pitchFamily="34" charset="-34"/>
                <a:cs typeface="TH SarabunPSK" pitchFamily="34" charset="-34"/>
              </a:rPr>
              <a:t>สื่อ</a:t>
            </a:r>
            <a:r>
              <a:rPr lang="th-TH" sz="2000" b="1" dirty="0">
                <a:solidFill>
                  <a:srgbClr val="FFFF00"/>
                </a:solidFill>
                <a:latin typeface="TH SarabunPSK" pitchFamily="34" charset="-34"/>
                <a:cs typeface="TH SarabunPSK" pitchFamily="34" charset="-34"/>
              </a:rPr>
              <a:t>เอกสาร (นสพ. </a:t>
            </a:r>
            <a:r>
              <a:rPr lang="th-TH" sz="2000" b="1" dirty="0">
                <a:latin typeface="TH SarabunPSK" pitchFamily="34" charset="-34"/>
                <a:cs typeface="TH SarabunPSK" pitchFamily="34" charset="-34"/>
              </a:rPr>
              <a:t>หรือ</a:t>
            </a:r>
            <a:r>
              <a:rPr lang="th-TH" sz="2000" b="1" dirty="0" smtClean="0">
                <a:solidFill>
                  <a:srgbClr val="FFFF00"/>
                </a:solidFill>
                <a:latin typeface="TH SarabunPSK" pitchFamily="34" charset="-34"/>
                <a:cs typeface="TH SarabunPSK" pitchFamily="34" charset="-34"/>
              </a:rPr>
              <a:t>วารสาร </a:t>
            </a:r>
            <a:r>
              <a:rPr lang="th-TH" sz="2000" b="1" dirty="0" smtClean="0">
                <a:latin typeface="TH SarabunPSK" pitchFamily="34" charset="-34"/>
                <a:cs typeface="TH SarabunPSK" pitchFamily="34" charset="-34"/>
              </a:rPr>
              <a:t>หรือ</a:t>
            </a:r>
            <a:endParaRPr lang="th-TH" sz="2000" b="1" dirty="0">
              <a:latin typeface="TH SarabunPSK" pitchFamily="34" charset="-34"/>
              <a:cs typeface="TH SarabunPSK" pitchFamily="34" charset="-34"/>
            </a:endParaRPr>
          </a:p>
          <a:p>
            <a:pPr>
              <a:defRPr/>
            </a:pPr>
            <a:r>
              <a:rPr lang="th-TH" sz="2000" b="1" dirty="0">
                <a:solidFill>
                  <a:srgbClr val="FFFF00"/>
                </a:solidFill>
                <a:latin typeface="TH SarabunPSK" pitchFamily="34" charset="-34"/>
                <a:cs typeface="TH SarabunPSK" pitchFamily="34" charset="-34"/>
              </a:rPr>
              <a:t>จุลสารหรือแผ่นพับ </a:t>
            </a:r>
            <a:endParaRPr lang="th-TH" sz="2000" b="1" dirty="0" smtClean="0">
              <a:solidFill>
                <a:srgbClr val="FFFF00"/>
              </a:solidFill>
              <a:latin typeface="TH SarabunPSK" pitchFamily="34" charset="-34"/>
              <a:cs typeface="TH SarabunPSK" pitchFamily="34" charset="-34"/>
            </a:endParaRPr>
          </a:p>
          <a:p>
            <a:pPr>
              <a:defRPr/>
            </a:pPr>
            <a:r>
              <a:rPr lang="th-TH" sz="2000" b="1" dirty="0" smtClean="0">
                <a:solidFill>
                  <a:srgbClr val="FF0000"/>
                </a:solidFill>
                <a:latin typeface="TH SarabunPSK" pitchFamily="34" charset="-34"/>
                <a:cs typeface="TH SarabunPSK" pitchFamily="34" charset="-34"/>
              </a:rPr>
              <a:t>(</a:t>
            </a:r>
            <a:r>
              <a:rPr lang="en-US" sz="2000" b="1" dirty="0" smtClean="0">
                <a:solidFill>
                  <a:srgbClr val="FF0000"/>
                </a:solidFill>
                <a:latin typeface="TH SarabunPSK" pitchFamily="34" charset="-34"/>
                <a:cs typeface="TH SarabunPSK" pitchFamily="34" charset="-34"/>
              </a:rPr>
              <a:t>0.5</a:t>
            </a:r>
            <a:r>
              <a:rPr lang="th-TH" sz="2000" b="1" dirty="0" smtClean="0">
                <a:solidFill>
                  <a:srgbClr val="FF0000"/>
                </a:solidFill>
                <a:latin typeface="TH SarabunPSK" pitchFamily="34" charset="-34"/>
                <a:cs typeface="TH SarabunPSK" pitchFamily="34" charset="-34"/>
              </a:rPr>
              <a:t> </a:t>
            </a:r>
            <a:r>
              <a:rPr lang="th-TH" sz="2000" b="1" dirty="0">
                <a:solidFill>
                  <a:srgbClr val="FF0000"/>
                </a:solidFill>
                <a:latin typeface="TH SarabunPSK" pitchFamily="34" charset="-34"/>
                <a:cs typeface="TH SarabunPSK" pitchFamily="34" charset="-34"/>
              </a:rPr>
              <a:t>คะแนน</a:t>
            </a:r>
            <a:r>
              <a:rPr lang="th-TH" sz="2000" b="1" dirty="0" smtClean="0">
                <a:solidFill>
                  <a:srgbClr val="FF0000"/>
                </a:solidFill>
                <a:latin typeface="TH SarabunPSK" pitchFamily="34" charset="-34"/>
                <a:cs typeface="TH SarabunPSK" pitchFamily="34" charset="-34"/>
              </a:rPr>
              <a:t>)</a:t>
            </a:r>
            <a:endParaRPr lang="th-TH" sz="2000" b="1" dirty="0">
              <a:solidFill>
                <a:srgbClr val="FF0000"/>
              </a:solidFill>
              <a:latin typeface="TH SarabunPSK" pitchFamily="34" charset="-34"/>
              <a:cs typeface="TH SarabunPSK" pitchFamily="34" charset="-34"/>
            </a:endParaRPr>
          </a:p>
        </p:txBody>
      </p:sp>
      <p:sp>
        <p:nvSpPr>
          <p:cNvPr id="3" name="สี่เหลี่ยมผืนผ้า 2"/>
          <p:cNvSpPr/>
          <p:nvPr/>
        </p:nvSpPr>
        <p:spPr>
          <a:xfrm>
            <a:off x="7086600" y="3648670"/>
            <a:ext cx="1943100" cy="1015663"/>
          </a:xfrm>
          <a:prstGeom prst="rect">
            <a:avLst/>
          </a:prstGeom>
        </p:spPr>
        <p:txBody>
          <a:bodyPr wrap="square">
            <a:spAutoFit/>
          </a:bodyPr>
          <a:lstStyle/>
          <a:p>
            <a:pPr>
              <a:buFontTx/>
              <a:buChar char="-"/>
              <a:defRPr/>
            </a:pPr>
            <a:r>
              <a:rPr lang="th-TH" sz="2000" b="1" dirty="0">
                <a:solidFill>
                  <a:srgbClr val="FFFF00"/>
                </a:solidFill>
                <a:latin typeface="TH SarabunPSK" pitchFamily="34" charset="-34"/>
                <a:cs typeface="TH SarabunPSK" pitchFamily="34" charset="-34"/>
              </a:rPr>
              <a:t>สื่ออื่นๆ โทรทัศน์ </a:t>
            </a:r>
            <a:r>
              <a:rPr lang="th-TH" sz="2000" b="1" dirty="0">
                <a:latin typeface="TH SarabunPSK" pitchFamily="34" charset="-34"/>
                <a:cs typeface="TH SarabunPSK" pitchFamily="34" charset="-34"/>
              </a:rPr>
              <a:t>หรือ</a:t>
            </a:r>
            <a:r>
              <a:rPr lang="th-TH" sz="2000" b="1" dirty="0" smtClean="0">
                <a:solidFill>
                  <a:srgbClr val="FFFF00"/>
                </a:solidFill>
                <a:latin typeface="TH SarabunPSK" pitchFamily="34" charset="-34"/>
                <a:cs typeface="TH SarabunPSK" pitchFamily="34" charset="-34"/>
              </a:rPr>
              <a:t>วิทยุ </a:t>
            </a:r>
            <a:r>
              <a:rPr lang="th-TH" sz="2000" b="1" dirty="0" smtClean="0">
                <a:latin typeface="TH SarabunPSK" pitchFamily="34" charset="-34"/>
                <a:cs typeface="TH SarabunPSK" pitchFamily="34" charset="-34"/>
              </a:rPr>
              <a:t>หรือ</a:t>
            </a:r>
            <a:r>
              <a:rPr lang="th-TH" sz="2000" b="1" dirty="0" smtClean="0">
                <a:solidFill>
                  <a:srgbClr val="FFFF00"/>
                </a:solidFill>
                <a:latin typeface="TH SarabunPSK" pitchFamily="34" charset="-34"/>
                <a:cs typeface="TH SarabunPSK" pitchFamily="34" charset="-34"/>
              </a:rPr>
              <a:t> สื่อ</a:t>
            </a:r>
            <a:r>
              <a:rPr lang="th-TH" sz="2000" b="1" dirty="0">
                <a:solidFill>
                  <a:srgbClr val="FFFF00"/>
                </a:solidFill>
                <a:latin typeface="TH SarabunPSK" pitchFamily="34" charset="-34"/>
                <a:cs typeface="TH SarabunPSK" pitchFamily="34" charset="-34"/>
              </a:rPr>
              <a:t>สังคมอื่นๆ </a:t>
            </a:r>
            <a:endParaRPr lang="th-TH" sz="2000" b="1" dirty="0" smtClean="0">
              <a:solidFill>
                <a:srgbClr val="FFFF00"/>
              </a:solidFill>
              <a:latin typeface="TH SarabunPSK" pitchFamily="34" charset="-34"/>
              <a:cs typeface="TH SarabunPSK" pitchFamily="34" charset="-34"/>
            </a:endParaRPr>
          </a:p>
          <a:p>
            <a:pPr>
              <a:defRPr/>
            </a:pPr>
            <a:r>
              <a:rPr lang="th-TH" sz="2000" b="1" dirty="0">
                <a:solidFill>
                  <a:srgbClr val="FFFF00"/>
                </a:solidFill>
                <a:latin typeface="TH SarabunPSK" pitchFamily="34" charset="-34"/>
                <a:cs typeface="TH SarabunPSK" pitchFamily="34" charset="-34"/>
              </a:rPr>
              <a:t> </a:t>
            </a:r>
            <a:r>
              <a:rPr lang="th-TH" sz="2000" b="1" dirty="0" smtClean="0">
                <a:solidFill>
                  <a:srgbClr val="FF0000"/>
                </a:solidFill>
                <a:latin typeface="TH SarabunPSK" pitchFamily="34" charset="-34"/>
                <a:cs typeface="TH SarabunPSK" pitchFamily="34" charset="-34"/>
              </a:rPr>
              <a:t>(</a:t>
            </a:r>
            <a:r>
              <a:rPr lang="en-US" sz="2000" b="1" dirty="0" smtClean="0">
                <a:solidFill>
                  <a:srgbClr val="FF0000"/>
                </a:solidFill>
                <a:latin typeface="TH SarabunPSK" pitchFamily="34" charset="-34"/>
                <a:cs typeface="TH SarabunPSK" pitchFamily="34" charset="-34"/>
              </a:rPr>
              <a:t>0.5</a:t>
            </a:r>
            <a:r>
              <a:rPr lang="th-TH" sz="2000" b="1" dirty="0" smtClean="0">
                <a:solidFill>
                  <a:srgbClr val="FF0000"/>
                </a:solidFill>
                <a:latin typeface="TH SarabunPSK" pitchFamily="34" charset="-34"/>
                <a:cs typeface="TH SarabunPSK" pitchFamily="34" charset="-34"/>
              </a:rPr>
              <a:t> </a:t>
            </a:r>
            <a:r>
              <a:rPr lang="th-TH" sz="2000" b="1" dirty="0">
                <a:solidFill>
                  <a:srgbClr val="FF0000"/>
                </a:solidFill>
                <a:latin typeface="TH SarabunPSK" pitchFamily="34" charset="-34"/>
                <a:cs typeface="TH SarabunPSK" pitchFamily="34" charset="-34"/>
              </a:rPr>
              <a:t>คะแนน </a:t>
            </a:r>
            <a:r>
              <a:rPr lang="th-TH" sz="2000" b="1" dirty="0" smtClean="0">
                <a:solidFill>
                  <a:srgbClr val="FF0000"/>
                </a:solidFill>
                <a:latin typeface="TH SarabunPSK" pitchFamily="34" charset="-34"/>
                <a:cs typeface="TH SarabunPSK" pitchFamily="34" charset="-34"/>
              </a:rPr>
              <a:t>)</a:t>
            </a:r>
            <a:endParaRPr lang="th-TH" sz="2000" b="1" dirty="0">
              <a:solidFill>
                <a:srgbClr val="FF0000"/>
              </a:solidFill>
              <a:latin typeface="TH SarabunPSK" pitchFamily="34" charset="-34"/>
              <a:cs typeface="TH SarabunPSK" pitchFamily="34" charset="-34"/>
            </a:endParaRPr>
          </a:p>
        </p:txBody>
      </p:sp>
      <p:sp>
        <p:nvSpPr>
          <p:cNvPr id="4" name="สี่เหลี่ยมผืนผ้า 3"/>
          <p:cNvSpPr/>
          <p:nvPr/>
        </p:nvSpPr>
        <p:spPr>
          <a:xfrm>
            <a:off x="1323105" y="3223955"/>
            <a:ext cx="64008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2"/>
          <p:cNvSpPr txBox="1">
            <a:spLocks/>
          </p:cNvSpPr>
          <p:nvPr/>
        </p:nvSpPr>
        <p:spPr>
          <a:xfrm>
            <a:off x="22224" y="273050"/>
            <a:ext cx="8245475" cy="765175"/>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3200" b="1" dirty="0" smtClean="0">
                <a:solidFill>
                  <a:prstClr val="black"/>
                </a:solidFill>
                <a:latin typeface="TH SarabunPSK" pitchFamily="34" charset="-34"/>
                <a:cs typeface="TH SarabunPSK" pitchFamily="34" charset="-34"/>
              </a:rPr>
              <a:t>EB</a:t>
            </a:r>
            <a:r>
              <a:rPr lang="th-TH" sz="3200" b="1" dirty="0" smtClean="0">
                <a:solidFill>
                  <a:prstClr val="black"/>
                </a:solidFill>
                <a:latin typeface="TH SarabunPSK" pitchFamily="34" charset="-34"/>
                <a:cs typeface="TH SarabunPSK" pitchFamily="34" charset="-34"/>
              </a:rPr>
              <a:t>7</a:t>
            </a:r>
            <a:r>
              <a:rPr lang="en-US" sz="3200" b="1" dirty="0" smtClean="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การเข้าถึงข้อมูล ตามภารกิจหลักของหน่วยงาน</a:t>
            </a:r>
            <a:endParaRPr lang="th-TH" sz="3200" b="1" dirty="0">
              <a:solidFill>
                <a:prstClr val="black"/>
              </a:solidFill>
              <a:latin typeface="TH SarabunPSK" pitchFamily="34" charset="-34"/>
              <a:cs typeface="TH SarabunPSK" pitchFamily="34" charset="-34"/>
            </a:endParaRPr>
          </a:p>
        </p:txBody>
      </p:sp>
      <p:grpSp>
        <p:nvGrpSpPr>
          <p:cNvPr id="6" name="กลุ่ม 12"/>
          <p:cNvGrpSpPr/>
          <p:nvPr/>
        </p:nvGrpSpPr>
        <p:grpSpPr>
          <a:xfrm>
            <a:off x="7182506" y="1164093"/>
            <a:ext cx="1636987" cy="627129"/>
            <a:chOff x="9919855" y="1792730"/>
            <a:chExt cx="1636987" cy="627129"/>
          </a:xfrm>
        </p:grpSpPr>
        <p:sp>
          <p:nvSpPr>
            <p:cNvPr id="15" name="แผนผังลําดับงาน: กระบวนการสำรอง 14"/>
            <p:cNvSpPr/>
            <p:nvPr/>
          </p:nvSpPr>
          <p:spPr>
            <a:xfrm>
              <a:off x="9919855" y="1792730"/>
              <a:ext cx="1636987" cy="627129"/>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0057894" y="1792730"/>
              <a:ext cx="1377300" cy="584775"/>
            </a:xfrm>
            <a:prstGeom prst="rect">
              <a:avLst/>
            </a:prstGeom>
            <a:noFill/>
          </p:spPr>
          <p:txBody>
            <a:bodyPr wrap="none" rtlCol="0">
              <a:spAutoFit/>
            </a:bodyPr>
            <a:lstStyle/>
            <a:p>
              <a:pPr algn="ctr"/>
              <a:r>
                <a:rPr lang="th-TH" sz="3200" b="1" dirty="0" smtClean="0">
                  <a:solidFill>
                    <a:schemeClr val="bg1"/>
                  </a:solidFill>
                  <a:latin typeface="TH SarabunIT๙" pitchFamily="34" charset="-34"/>
                </a:rPr>
                <a:t>1</a:t>
              </a:r>
              <a:r>
                <a:rPr lang="en-US" sz="3200" b="1" dirty="0" smtClean="0">
                  <a:solidFill>
                    <a:schemeClr val="bg1"/>
                  </a:solidFill>
                  <a:latin typeface="TH SarabunIT๙" pitchFamily="34" charset="-34"/>
                </a:rPr>
                <a:t> </a:t>
              </a:r>
              <a:r>
                <a:rPr lang="th-TH" sz="3200" b="1" dirty="0" smtClean="0">
                  <a:solidFill>
                    <a:schemeClr val="bg1"/>
                  </a:solidFill>
                  <a:latin typeface="TH SarabunIT๙" pitchFamily="34" charset="-34"/>
                </a:rPr>
                <a:t>คะแนน</a:t>
              </a:r>
              <a:endParaRPr lang="en-US" sz="3200" b="1" dirty="0">
                <a:solidFill>
                  <a:schemeClr val="bg1"/>
                </a:solidFill>
                <a:latin typeface="TH SarabunIT๙" pitchFamily="34" charset="-34"/>
              </a:endParaRPr>
            </a:p>
          </p:txBody>
        </p:sp>
      </p:grpSp>
    </p:spTree>
    <p:extLst>
      <p:ext uri="{BB962C8B-B14F-4D97-AF65-F5344CB8AC3E}">
        <p14:creationId xmlns="" xmlns:p14="http://schemas.microsoft.com/office/powerpoint/2010/main" val="3285241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224" y="273050"/>
            <a:ext cx="8245475" cy="765175"/>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3200" b="1" dirty="0" smtClean="0">
                <a:solidFill>
                  <a:prstClr val="black"/>
                </a:solidFill>
                <a:latin typeface="TH SarabunPSK" pitchFamily="34" charset="-34"/>
                <a:cs typeface="TH SarabunPSK" pitchFamily="34" charset="-34"/>
              </a:rPr>
              <a:t>EB</a:t>
            </a:r>
            <a:r>
              <a:rPr lang="th-TH" sz="3200" b="1" dirty="0" smtClean="0">
                <a:solidFill>
                  <a:prstClr val="black"/>
                </a:solidFill>
                <a:latin typeface="TH SarabunPSK" pitchFamily="34" charset="-34"/>
                <a:cs typeface="TH SarabunPSK" pitchFamily="34" charset="-34"/>
              </a:rPr>
              <a:t>7</a:t>
            </a:r>
            <a:r>
              <a:rPr lang="en-US" sz="3200" b="1" dirty="0" smtClean="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การเข้าถึงข้อมูล ตามภารกิจหลักของหน่วยงาน</a:t>
            </a:r>
            <a:endParaRPr lang="th-TH" sz="3200" b="1" dirty="0">
              <a:solidFill>
                <a:prstClr val="black"/>
              </a:solidFill>
              <a:latin typeface="TH SarabunPSK" pitchFamily="34" charset="-34"/>
              <a:cs typeface="TH SarabunPSK" pitchFamily="34" charset="-34"/>
            </a:endParaRPr>
          </a:p>
        </p:txBody>
      </p:sp>
      <p:sp>
        <p:nvSpPr>
          <p:cNvPr id="7" name="Rounded Rectangle 3"/>
          <p:cNvSpPr/>
          <p:nvPr/>
        </p:nvSpPr>
        <p:spPr>
          <a:xfrm>
            <a:off x="1343025" y="1847850"/>
            <a:ext cx="3124200" cy="1752600"/>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th-TH" sz="2400" b="1" dirty="0">
                <a:solidFill>
                  <a:prstClr val="black"/>
                </a:solidFill>
                <a:latin typeface="TH SarabunPSK" pitchFamily="34" charset="-34"/>
                <a:cs typeface="TH SarabunPSK" pitchFamily="34" charset="-34"/>
              </a:rPr>
              <a:t>หน่วยประชาสัมพันธ์ ณ ที่ทำการหน่วยงาน</a:t>
            </a:r>
            <a:r>
              <a:rPr lang="en-US" sz="2400" b="1" dirty="0">
                <a:solidFill>
                  <a:prstClr val="black"/>
                </a:solidFill>
                <a:latin typeface="TH SarabunPSK" pitchFamily="34" charset="-34"/>
                <a:cs typeface="TH SarabunPSK" pitchFamily="34" charset="-34"/>
              </a:rPr>
              <a:t> EB</a:t>
            </a:r>
            <a:r>
              <a:rPr lang="th-TH" sz="2400" b="1" dirty="0">
                <a:solidFill>
                  <a:prstClr val="black"/>
                </a:solidFill>
                <a:latin typeface="TH SarabunPSK" pitchFamily="34" charset="-34"/>
                <a:cs typeface="TH SarabunPSK" pitchFamily="34" charset="-34"/>
              </a:rPr>
              <a:t> ๗(๑)</a:t>
            </a:r>
          </a:p>
          <a:p>
            <a:pPr algn="ctr" eaLnBrk="1" fontAlgn="auto" hangingPunct="1">
              <a:spcBef>
                <a:spcPts val="0"/>
              </a:spcBef>
              <a:spcAft>
                <a:spcPts val="0"/>
              </a:spcAft>
              <a:defRPr/>
            </a:pPr>
            <a:r>
              <a:rPr lang="th-TH" sz="2400" b="1" dirty="0">
                <a:solidFill>
                  <a:srgbClr val="C00000"/>
                </a:solidFill>
                <a:latin typeface="TH SarabunPSK" pitchFamily="34" charset="-34"/>
                <a:cs typeface="TH SarabunPSK" pitchFamily="34" charset="-34"/>
              </a:rPr>
              <a:t>(๑๐๐ คะแนน)</a:t>
            </a:r>
          </a:p>
        </p:txBody>
      </p:sp>
      <p:sp>
        <p:nvSpPr>
          <p:cNvPr id="12" name="Rounded Rectangle 4"/>
          <p:cNvSpPr/>
          <p:nvPr/>
        </p:nvSpPr>
        <p:spPr>
          <a:xfrm>
            <a:off x="4762500" y="1847850"/>
            <a:ext cx="3505200" cy="1906588"/>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th-TH" sz="2400" b="1" dirty="0">
              <a:solidFill>
                <a:prstClr val="black"/>
              </a:solidFill>
              <a:latin typeface="TH SarabunPSK" pitchFamily="34" charset="-34"/>
              <a:cs typeface="TH SarabunPSK" pitchFamily="34" charset="-34"/>
            </a:endParaRPr>
          </a:p>
          <a:p>
            <a:pPr algn="ctr" eaLnBrk="1" fontAlgn="auto" hangingPunct="1">
              <a:spcBef>
                <a:spcPts val="0"/>
              </a:spcBef>
              <a:spcAft>
                <a:spcPts val="0"/>
              </a:spcAft>
              <a:defRPr/>
            </a:pPr>
            <a:endParaRPr lang="th-TH" sz="2400" b="1" dirty="0">
              <a:solidFill>
                <a:prstClr val="black"/>
              </a:solidFill>
              <a:latin typeface="TH SarabunPSK" pitchFamily="34" charset="-34"/>
              <a:cs typeface="TH SarabunPSK" pitchFamily="34" charset="-34"/>
            </a:endParaRPr>
          </a:p>
          <a:p>
            <a:pPr algn="ctr" eaLnBrk="1" fontAlgn="auto" hangingPunct="1">
              <a:spcBef>
                <a:spcPts val="0"/>
              </a:spcBef>
              <a:spcAft>
                <a:spcPts val="0"/>
              </a:spcAft>
              <a:defRPr/>
            </a:pPr>
            <a:r>
              <a:rPr lang="th-TH" sz="2400" b="1" dirty="0">
                <a:solidFill>
                  <a:prstClr val="black"/>
                </a:solidFill>
                <a:latin typeface="TH SarabunPSK" pitchFamily="34" charset="-34"/>
                <a:cs typeface="TH SarabunPSK" pitchFamily="34" charset="-34"/>
              </a:rPr>
              <a:t>มีข้อมูลตามภารกิจหลัก</a:t>
            </a:r>
          </a:p>
          <a:p>
            <a:pPr algn="ctr" eaLnBrk="1" fontAlgn="auto" hangingPunct="1">
              <a:spcBef>
                <a:spcPts val="0"/>
              </a:spcBef>
              <a:spcAft>
                <a:spcPts val="0"/>
              </a:spcAft>
              <a:defRPr/>
            </a:pPr>
            <a:r>
              <a:rPr lang="th-TH" sz="2400" b="1" dirty="0">
                <a:solidFill>
                  <a:prstClr val="black"/>
                </a:solidFill>
                <a:latin typeface="TH SarabunPSK" pitchFamily="34" charset="-34"/>
                <a:cs typeface="TH SarabunPSK" pitchFamily="34" charset="-34"/>
              </a:rPr>
              <a:t>ที่กฎหมายกำหนด</a:t>
            </a:r>
            <a:r>
              <a:rPr lang="th-TH" sz="2400" b="1" dirty="0">
                <a:solidFill>
                  <a:srgbClr val="C00000"/>
                </a:solidFill>
                <a:latin typeface="TH SarabunPSK" pitchFamily="34" charset="-34"/>
                <a:cs typeface="TH SarabunPSK" pitchFamily="34" charset="-34"/>
              </a:rPr>
              <a:t>ทางเว็บไซต์</a:t>
            </a:r>
            <a:r>
              <a:rPr lang="th-TH" sz="2400" b="1" dirty="0">
                <a:solidFill>
                  <a:prstClr val="black"/>
                </a:solidFill>
                <a:latin typeface="TH SarabunPSK" pitchFamily="34" charset="-34"/>
                <a:cs typeface="TH SarabunPSK" pitchFamily="34" charset="-34"/>
              </a:rPr>
              <a:t>ของหน่วยงาน หรือสื่อสังคม </a:t>
            </a:r>
          </a:p>
          <a:p>
            <a:pPr algn="ctr" eaLnBrk="1" fontAlgn="auto" hangingPunct="1">
              <a:spcBef>
                <a:spcPts val="0"/>
              </a:spcBef>
              <a:spcAft>
                <a:spcPts val="0"/>
              </a:spcAft>
              <a:defRPr/>
            </a:pPr>
            <a:r>
              <a:rPr lang="th-TH" sz="2400" b="1" dirty="0">
                <a:solidFill>
                  <a:prstClr val="black"/>
                </a:solidFill>
                <a:latin typeface="TH SarabunPSK" pitchFamily="34" charset="-34"/>
                <a:cs typeface="TH SarabunPSK" pitchFamily="34" charset="-34"/>
              </a:rPr>
              <a:t>  (</a:t>
            </a:r>
            <a:r>
              <a:rPr lang="en-US" sz="2400" b="1" dirty="0">
                <a:solidFill>
                  <a:prstClr val="black"/>
                </a:solidFill>
                <a:latin typeface="TH SarabunPSK" pitchFamily="34" charset="-34"/>
                <a:cs typeface="TH SarabunPSK" pitchFamily="34" charset="-34"/>
              </a:rPr>
              <a:t>Social Media</a:t>
            </a:r>
            <a:r>
              <a:rPr lang="th-TH" sz="2400" b="1" dirty="0">
                <a:solidFill>
                  <a:prstClr val="black"/>
                </a:solidFill>
                <a:latin typeface="TH SarabunPSK" pitchFamily="34" charset="-34"/>
                <a:cs typeface="TH SarabunPSK" pitchFamily="34" charset="-34"/>
              </a:rPr>
              <a:t>)</a:t>
            </a:r>
            <a:r>
              <a:rPr lang="en-US" sz="2400" b="1" dirty="0">
                <a:solidFill>
                  <a:prstClr val="black"/>
                </a:solidFill>
                <a:latin typeface="TH SarabunPSK" pitchFamily="34" charset="-34"/>
                <a:cs typeface="TH SarabunPSK" pitchFamily="34" charset="-34"/>
              </a:rPr>
              <a:t> EB</a:t>
            </a:r>
            <a:r>
              <a:rPr lang="th-TH" sz="2400" b="1" dirty="0">
                <a:solidFill>
                  <a:prstClr val="black"/>
                </a:solidFill>
                <a:latin typeface="TH SarabunPSK" pitchFamily="34" charset="-34"/>
                <a:cs typeface="TH SarabunPSK" pitchFamily="34" charset="-34"/>
              </a:rPr>
              <a:t> ๗ (๒)</a:t>
            </a:r>
          </a:p>
          <a:p>
            <a:pPr algn="ctr" eaLnBrk="1" fontAlgn="auto" hangingPunct="1">
              <a:spcBef>
                <a:spcPts val="0"/>
              </a:spcBef>
              <a:spcAft>
                <a:spcPts val="0"/>
              </a:spcAft>
              <a:defRPr/>
            </a:pPr>
            <a:r>
              <a:rPr lang="th-TH" sz="2400" b="1" dirty="0">
                <a:solidFill>
                  <a:srgbClr val="C00000"/>
                </a:solidFill>
                <a:latin typeface="TH SarabunPSK" pitchFamily="34" charset="-34"/>
                <a:cs typeface="TH SarabunPSK" pitchFamily="34" charset="-34"/>
              </a:rPr>
              <a:t> (๑๐๐  คะแนน)</a:t>
            </a:r>
          </a:p>
          <a:p>
            <a:pPr algn="ctr" eaLnBrk="1" fontAlgn="auto" hangingPunct="1">
              <a:spcBef>
                <a:spcPts val="0"/>
              </a:spcBef>
              <a:spcAft>
                <a:spcPts val="0"/>
              </a:spcAft>
              <a:defRPr/>
            </a:pPr>
            <a:endParaRPr lang="th-TH" sz="2400" b="1" dirty="0">
              <a:solidFill>
                <a:prstClr val="black"/>
              </a:solidFill>
              <a:latin typeface="TH SarabunPSK" pitchFamily="34" charset="-34"/>
              <a:cs typeface="TH SarabunPSK" pitchFamily="34" charset="-34"/>
            </a:endParaRPr>
          </a:p>
          <a:p>
            <a:pPr algn="ctr" eaLnBrk="1" fontAlgn="auto" hangingPunct="1">
              <a:spcBef>
                <a:spcPts val="0"/>
              </a:spcBef>
              <a:spcAft>
                <a:spcPts val="0"/>
              </a:spcAft>
              <a:defRPr/>
            </a:pPr>
            <a:endParaRPr lang="th-TH" sz="2400" b="1" dirty="0">
              <a:solidFill>
                <a:prstClr val="black"/>
              </a:solidFill>
              <a:latin typeface="TH SarabunPSK" pitchFamily="34" charset="-34"/>
              <a:cs typeface="TH SarabunPSK" pitchFamily="34" charset="-34"/>
            </a:endParaRPr>
          </a:p>
        </p:txBody>
      </p:sp>
      <p:sp>
        <p:nvSpPr>
          <p:cNvPr id="13" name="Rounded Rectangle 5"/>
          <p:cNvSpPr/>
          <p:nvPr/>
        </p:nvSpPr>
        <p:spPr>
          <a:xfrm>
            <a:off x="539750" y="3886200"/>
            <a:ext cx="3581400" cy="2339975"/>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th-TH" sz="2400" b="1" dirty="0">
              <a:solidFill>
                <a:prstClr val="black"/>
              </a:solidFill>
              <a:latin typeface="TH SarabunPSK" pitchFamily="34" charset="-34"/>
              <a:cs typeface="TH SarabunPSK" pitchFamily="34" charset="-34"/>
            </a:endParaRPr>
          </a:p>
          <a:p>
            <a:pPr algn="ctr" eaLnBrk="1" fontAlgn="auto" hangingPunct="1">
              <a:spcBef>
                <a:spcPts val="0"/>
              </a:spcBef>
              <a:spcAft>
                <a:spcPts val="0"/>
              </a:spcAft>
              <a:defRPr/>
            </a:pPr>
            <a:endParaRPr lang="th-TH" sz="2400" b="1" dirty="0">
              <a:solidFill>
                <a:prstClr val="black"/>
              </a:solidFill>
              <a:latin typeface="TH SarabunPSK" pitchFamily="34" charset="-34"/>
              <a:cs typeface="TH SarabunPSK" pitchFamily="34" charset="-34"/>
            </a:endParaRPr>
          </a:p>
          <a:p>
            <a:pPr algn="ctr" eaLnBrk="1" fontAlgn="auto" hangingPunct="1">
              <a:spcBef>
                <a:spcPts val="0"/>
              </a:spcBef>
              <a:spcAft>
                <a:spcPts val="0"/>
              </a:spcAft>
              <a:defRPr/>
            </a:pPr>
            <a:r>
              <a:rPr lang="th-TH" sz="2400" b="1" dirty="0">
                <a:solidFill>
                  <a:prstClr val="black"/>
                </a:solidFill>
                <a:latin typeface="TH SarabunPSK" pitchFamily="34" charset="-34"/>
                <a:cs typeface="TH SarabunPSK" pitchFamily="34" charset="-34"/>
              </a:rPr>
              <a:t>ระบบการให้ข้อมูลตามภารกิจหลัก</a:t>
            </a:r>
          </a:p>
          <a:p>
            <a:pPr algn="ctr" eaLnBrk="1" fontAlgn="auto" hangingPunct="1">
              <a:spcBef>
                <a:spcPts val="0"/>
              </a:spcBef>
              <a:spcAft>
                <a:spcPts val="0"/>
              </a:spcAft>
              <a:defRPr/>
            </a:pPr>
            <a:r>
              <a:rPr lang="th-TH" sz="2400" b="1" dirty="0">
                <a:solidFill>
                  <a:prstClr val="black"/>
                </a:solidFill>
                <a:latin typeface="TH SarabunPSK" pitchFamily="34" charset="-34"/>
                <a:cs typeface="TH SarabunPSK" pitchFamily="34" charset="-34"/>
              </a:rPr>
              <a:t>ผ่านหมายเลขโทรศัพท์ ๗ หลักหรือ </a:t>
            </a:r>
            <a:r>
              <a:rPr lang="en-US" sz="2400" b="1" dirty="0">
                <a:solidFill>
                  <a:prstClr val="black"/>
                </a:solidFill>
                <a:latin typeface="TH SarabunPSK" pitchFamily="34" charset="-34"/>
                <a:cs typeface="TH SarabunPSK" pitchFamily="34" charset="-34"/>
              </a:rPr>
              <a:t>Call Center</a:t>
            </a:r>
            <a:r>
              <a:rPr lang="th-TH" sz="2400" b="1" dirty="0">
                <a:solidFill>
                  <a:prstClr val="black"/>
                </a:solidFill>
                <a:latin typeface="TH SarabunPSK" pitchFamily="34" charset="-34"/>
                <a:cs typeface="TH SarabunPSK" pitchFamily="34" charset="-34"/>
              </a:rPr>
              <a:t> โดยมีระบบตอบรับ</a:t>
            </a:r>
          </a:p>
          <a:p>
            <a:pPr algn="ctr" eaLnBrk="1" fontAlgn="auto" hangingPunct="1">
              <a:spcBef>
                <a:spcPts val="0"/>
              </a:spcBef>
              <a:spcAft>
                <a:spcPts val="0"/>
              </a:spcAft>
              <a:defRPr/>
            </a:pPr>
            <a:r>
              <a:rPr lang="th-TH" sz="2400" b="1" dirty="0">
                <a:solidFill>
                  <a:prstClr val="black"/>
                </a:solidFill>
                <a:latin typeface="TH SarabunPSK" pitchFamily="34" charset="-34"/>
                <a:cs typeface="TH SarabunPSK" pitchFamily="34" charset="-34"/>
              </a:rPr>
              <a:t> (เวลาทำการ)</a:t>
            </a:r>
            <a:r>
              <a:rPr lang="en-US" sz="2400" b="1" dirty="0">
                <a:solidFill>
                  <a:prstClr val="black"/>
                </a:solidFill>
                <a:latin typeface="TH SarabunPSK" pitchFamily="34" charset="-34"/>
                <a:cs typeface="TH SarabunPSK" pitchFamily="34" charset="-34"/>
              </a:rPr>
              <a:t> </a:t>
            </a:r>
          </a:p>
          <a:p>
            <a:pPr algn="ctr" eaLnBrk="1" fontAlgn="auto" hangingPunct="1">
              <a:spcBef>
                <a:spcPts val="0"/>
              </a:spcBef>
              <a:spcAft>
                <a:spcPts val="0"/>
              </a:spcAft>
              <a:defRPr/>
            </a:pPr>
            <a:r>
              <a:rPr lang="en-US" sz="2400" b="1" dirty="0">
                <a:solidFill>
                  <a:prstClr val="black"/>
                </a:solidFill>
                <a:latin typeface="TH SarabunPSK" pitchFamily="34" charset="-34"/>
                <a:cs typeface="TH SarabunPSK" pitchFamily="34" charset="-34"/>
              </a:rPr>
              <a:t>EB</a:t>
            </a:r>
            <a:r>
              <a:rPr lang="th-TH" sz="2400" b="1" dirty="0">
                <a:solidFill>
                  <a:prstClr val="black"/>
                </a:solidFill>
                <a:latin typeface="TH SarabunPSK" pitchFamily="34" charset="-34"/>
                <a:cs typeface="TH SarabunPSK" pitchFamily="34" charset="-34"/>
              </a:rPr>
              <a:t> ๗ (๓)</a:t>
            </a:r>
            <a:r>
              <a:rPr lang="th-TH" sz="2400" b="1" dirty="0">
                <a:solidFill>
                  <a:srgbClr val="C00000"/>
                </a:solidFill>
                <a:latin typeface="TH SarabunPSK" pitchFamily="34" charset="-34"/>
                <a:cs typeface="TH SarabunPSK" pitchFamily="34" charset="-34"/>
              </a:rPr>
              <a:t>   (๑๐๐  คะแนน)</a:t>
            </a:r>
          </a:p>
          <a:p>
            <a:pPr algn="ctr" eaLnBrk="1" fontAlgn="auto" hangingPunct="1">
              <a:spcBef>
                <a:spcPts val="0"/>
              </a:spcBef>
              <a:spcAft>
                <a:spcPts val="0"/>
              </a:spcAft>
              <a:defRPr/>
            </a:pPr>
            <a:endParaRPr lang="th-TH" sz="2400" b="1" dirty="0">
              <a:solidFill>
                <a:prstClr val="black"/>
              </a:solidFill>
              <a:latin typeface="TH SarabunPSK" pitchFamily="34" charset="-34"/>
              <a:cs typeface="TH SarabunPSK" pitchFamily="34" charset="-34"/>
            </a:endParaRPr>
          </a:p>
          <a:p>
            <a:pPr algn="ctr" eaLnBrk="1" fontAlgn="auto" hangingPunct="1">
              <a:spcBef>
                <a:spcPts val="0"/>
              </a:spcBef>
              <a:spcAft>
                <a:spcPts val="0"/>
              </a:spcAft>
              <a:defRPr/>
            </a:pPr>
            <a:endParaRPr lang="th-TH" sz="2400" b="1" dirty="0">
              <a:solidFill>
                <a:prstClr val="black"/>
              </a:solidFill>
              <a:latin typeface="TH SarabunPSK" pitchFamily="34" charset="-34"/>
              <a:cs typeface="TH SarabunPSK" pitchFamily="34" charset="-34"/>
            </a:endParaRPr>
          </a:p>
        </p:txBody>
      </p:sp>
      <p:sp>
        <p:nvSpPr>
          <p:cNvPr id="14" name="Rounded Rectangle 7"/>
          <p:cNvSpPr/>
          <p:nvPr/>
        </p:nvSpPr>
        <p:spPr>
          <a:xfrm>
            <a:off x="4495800" y="3886200"/>
            <a:ext cx="4038600" cy="2700338"/>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th-TH" sz="2400" b="1" dirty="0">
                <a:solidFill>
                  <a:prstClr val="black"/>
                </a:solidFill>
                <a:latin typeface="TH SarabunPSK" pitchFamily="34" charset="-34"/>
                <a:cs typeface="TH SarabunPSK" pitchFamily="34" charset="-34"/>
              </a:rPr>
              <a:t>เผยแพร่ข้อมูลตามภารกิจหลัก</a:t>
            </a:r>
          </a:p>
          <a:p>
            <a:pPr algn="ctr" eaLnBrk="1" fontAlgn="auto" hangingPunct="1">
              <a:spcBef>
                <a:spcPts val="0"/>
              </a:spcBef>
              <a:spcAft>
                <a:spcPts val="0"/>
              </a:spcAft>
              <a:defRPr/>
            </a:pPr>
            <a:r>
              <a:rPr lang="th-TH" sz="2400" b="1" dirty="0">
                <a:solidFill>
                  <a:prstClr val="black"/>
                </a:solidFill>
                <a:latin typeface="TH SarabunPSK" pitchFamily="34" charset="-34"/>
                <a:cs typeface="TH SarabunPSK" pitchFamily="34" charset="-34"/>
              </a:rPr>
              <a:t>ทางสื่อ ( ๑๐๐  คะแนน )</a:t>
            </a:r>
          </a:p>
          <a:p>
            <a:pPr eaLnBrk="1" fontAlgn="auto" hangingPunct="1">
              <a:spcBef>
                <a:spcPts val="0"/>
              </a:spcBef>
              <a:spcAft>
                <a:spcPts val="0"/>
              </a:spcAft>
              <a:buFontTx/>
              <a:buChar char="-"/>
              <a:defRPr/>
            </a:pPr>
            <a:r>
              <a:rPr lang="th-TH" sz="2400" b="1" dirty="0">
                <a:solidFill>
                  <a:srgbClr val="C00000"/>
                </a:solidFill>
                <a:latin typeface="TH SarabunPSK" pitchFamily="34" charset="-34"/>
                <a:cs typeface="TH SarabunPSK" pitchFamily="34" charset="-34"/>
              </a:rPr>
              <a:t>สื่อเอกสาร </a:t>
            </a:r>
            <a:r>
              <a:rPr lang="th-TH" sz="2400" b="1" dirty="0">
                <a:solidFill>
                  <a:prstClr val="black"/>
                </a:solidFill>
                <a:latin typeface="TH SarabunPSK" pitchFamily="34" charset="-34"/>
                <a:cs typeface="TH SarabunPSK" pitchFamily="34" charset="-34"/>
              </a:rPr>
              <a:t>(นสพ. หรือวารสารหรือ</a:t>
            </a:r>
          </a:p>
          <a:p>
            <a:pPr eaLnBrk="1" fontAlgn="auto" hangingPunct="1">
              <a:spcBef>
                <a:spcPts val="0"/>
              </a:spcBef>
              <a:spcAft>
                <a:spcPts val="0"/>
              </a:spcAft>
              <a:defRPr/>
            </a:pPr>
            <a:r>
              <a:rPr lang="th-TH" sz="2400" b="1" dirty="0">
                <a:solidFill>
                  <a:prstClr val="black"/>
                </a:solidFill>
                <a:latin typeface="TH SarabunPSK" pitchFamily="34" charset="-34"/>
                <a:cs typeface="TH SarabunPSK" pitchFamily="34" charset="-34"/>
              </a:rPr>
              <a:t>จุลสารหรือแผ่นพับ </a:t>
            </a:r>
            <a:r>
              <a:rPr lang="th-TH" sz="2400" b="1" dirty="0">
                <a:solidFill>
                  <a:srgbClr val="C00000"/>
                </a:solidFill>
                <a:latin typeface="TH SarabunPSK" pitchFamily="34" charset="-34"/>
                <a:cs typeface="TH SarabunPSK" pitchFamily="34" charset="-34"/>
              </a:rPr>
              <a:t>(๕๐ คะแนน)</a:t>
            </a:r>
          </a:p>
          <a:p>
            <a:pPr eaLnBrk="1" fontAlgn="auto" hangingPunct="1">
              <a:spcBef>
                <a:spcPts val="0"/>
              </a:spcBef>
              <a:spcAft>
                <a:spcPts val="0"/>
              </a:spcAft>
              <a:buFontTx/>
              <a:buChar char="-"/>
              <a:defRPr/>
            </a:pPr>
            <a:r>
              <a:rPr lang="th-TH" sz="2400" b="1" dirty="0">
                <a:solidFill>
                  <a:srgbClr val="C00000"/>
                </a:solidFill>
                <a:latin typeface="TH SarabunPSK" pitchFamily="34" charset="-34"/>
                <a:cs typeface="TH SarabunPSK" pitchFamily="34" charset="-34"/>
              </a:rPr>
              <a:t>สื่ออื่นๆ </a:t>
            </a:r>
            <a:r>
              <a:rPr lang="th-TH" sz="2400" b="1" dirty="0">
                <a:solidFill>
                  <a:prstClr val="black"/>
                </a:solidFill>
                <a:latin typeface="TH SarabunPSK" pitchFamily="34" charset="-34"/>
                <a:cs typeface="TH SarabunPSK" pitchFamily="34" charset="-34"/>
              </a:rPr>
              <a:t>โทรทัศน์ หรือวิทยุหรือสื่อสังคมอื่นๆ </a:t>
            </a:r>
            <a:r>
              <a:rPr lang="th-TH" sz="2400" b="1" dirty="0">
                <a:solidFill>
                  <a:srgbClr val="C00000"/>
                </a:solidFill>
                <a:latin typeface="TH SarabunPSK" pitchFamily="34" charset="-34"/>
                <a:cs typeface="TH SarabunPSK" pitchFamily="34" charset="-34"/>
              </a:rPr>
              <a:t>(๕๐  คะแนน )  </a:t>
            </a:r>
            <a:r>
              <a:rPr lang="en-US" sz="2400" b="1" dirty="0">
                <a:solidFill>
                  <a:prstClr val="black"/>
                </a:solidFill>
                <a:latin typeface="TH SarabunPSK" pitchFamily="34" charset="-34"/>
                <a:cs typeface="TH SarabunPSK" pitchFamily="34" charset="-34"/>
              </a:rPr>
              <a:t>EB</a:t>
            </a:r>
            <a:r>
              <a:rPr lang="th-TH" sz="2400" b="1" dirty="0">
                <a:solidFill>
                  <a:prstClr val="black"/>
                </a:solidFill>
                <a:latin typeface="TH SarabunPSK" pitchFamily="34" charset="-34"/>
                <a:cs typeface="TH SarabunPSK" pitchFamily="34" charset="-34"/>
              </a:rPr>
              <a:t> ๗ (๔)</a:t>
            </a:r>
          </a:p>
        </p:txBody>
      </p:sp>
      <p:sp>
        <p:nvSpPr>
          <p:cNvPr id="15" name="Oval 11"/>
          <p:cNvSpPr/>
          <p:nvPr/>
        </p:nvSpPr>
        <p:spPr>
          <a:xfrm>
            <a:off x="131763" y="1563688"/>
            <a:ext cx="1158875" cy="76200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r>
              <a:rPr lang="th-TH" sz="2400" b="1" dirty="0">
                <a:solidFill>
                  <a:schemeClr val="bg1"/>
                </a:solidFill>
                <a:latin typeface="TH SarabunPSK" pitchFamily="34" charset="-34"/>
                <a:cs typeface="TH SarabunPSK" pitchFamily="34" charset="-34"/>
              </a:rPr>
              <a:t>ภารกิจหลัก</a:t>
            </a:r>
          </a:p>
        </p:txBody>
      </p:sp>
    </p:spTree>
    <p:extLst>
      <p:ext uri="{BB962C8B-B14F-4D97-AF65-F5344CB8AC3E}">
        <p14:creationId xmlns="" xmlns:p14="http://schemas.microsoft.com/office/powerpoint/2010/main" val="2590363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สี่เหลี่ยมผืนผ้า 15"/>
          <p:cNvSpPr/>
          <p:nvPr/>
        </p:nvSpPr>
        <p:spPr>
          <a:xfrm>
            <a:off x="0" y="2857500"/>
            <a:ext cx="9144000" cy="11811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ชื่อเรื่อง 1"/>
          <p:cNvSpPr txBox="1">
            <a:spLocks/>
          </p:cNvSpPr>
          <p:nvPr/>
        </p:nvSpPr>
        <p:spPr>
          <a:xfrm>
            <a:off x="609600" y="2933700"/>
            <a:ext cx="81534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rgbClr val="FFFF00"/>
                </a:solidFill>
                <a:effectLst>
                  <a:outerShdw blurRad="38100" dist="38100" dir="2700000" algn="tl">
                    <a:srgbClr val="000000">
                      <a:alpha val="43137"/>
                    </a:srgbClr>
                  </a:outerShdw>
                </a:effectLst>
                <a:latin typeface="Cordia New" pitchFamily="34" charset="-34"/>
                <a:cs typeface="Cordia New" pitchFamily="34" charset="-34"/>
              </a:rPr>
              <a:t>EB</a:t>
            </a:r>
            <a:r>
              <a:rPr lang="th-TH" sz="3600" b="1" dirty="0">
                <a:solidFill>
                  <a:srgbClr val="FFFF00"/>
                </a:solidFill>
                <a:effectLst>
                  <a:outerShdw blurRad="38100" dist="38100" dir="2700000" algn="tl">
                    <a:srgbClr val="000000">
                      <a:alpha val="43137"/>
                    </a:srgbClr>
                  </a:outerShdw>
                </a:effectLst>
                <a:latin typeface="Cordia New" pitchFamily="34" charset="-34"/>
                <a:cs typeface="Cordia New" pitchFamily="34" charset="-34"/>
              </a:rPr>
              <a:t>8</a:t>
            </a:r>
            <a:r>
              <a:rPr lang="en-US" sz="3600" b="1" dirty="0" smtClean="0">
                <a:solidFill>
                  <a:srgbClr val="FFFF00"/>
                </a:solidFill>
                <a:effectLst>
                  <a:outerShdw blurRad="38100" dist="38100" dir="2700000" algn="tl">
                    <a:srgbClr val="000000">
                      <a:alpha val="43137"/>
                    </a:srgbClr>
                  </a:outerShdw>
                </a:effectLst>
                <a:latin typeface="Cordia New" pitchFamily="34" charset="-34"/>
                <a:cs typeface="Cordia New" pitchFamily="34" charset="-34"/>
              </a:rPr>
              <a:t> </a:t>
            </a:r>
            <a:r>
              <a:rPr lang="th-TH" sz="3600" b="1" dirty="0" smtClean="0">
                <a:solidFill>
                  <a:srgbClr val="FFFF00"/>
                </a:solidFill>
                <a:effectLst>
                  <a:outerShdw blurRad="38100" dist="38100" dir="2700000" algn="tl">
                    <a:srgbClr val="000000">
                      <a:alpha val="43137"/>
                    </a:srgbClr>
                  </a:outerShdw>
                </a:effectLst>
                <a:latin typeface="Cordia New" pitchFamily="34" charset="-34"/>
                <a:cs typeface="Cordia New" pitchFamily="34" charset="-34"/>
              </a:rPr>
              <a:t>	การดำเนินการเกี่ยวกับข้อร้องเรียน</a:t>
            </a:r>
            <a:endParaRPr lang="th-TH" sz="3600" b="1" dirty="0">
              <a:solidFill>
                <a:srgbClr val="FFFF00"/>
              </a:solidFill>
              <a:effectLst>
                <a:outerShdw blurRad="38100" dist="38100" dir="2700000" algn="tl">
                  <a:srgbClr val="000000">
                    <a:alpha val="43137"/>
                  </a:srgbClr>
                </a:outerShdw>
              </a:effectLst>
              <a:latin typeface="Cordia New" pitchFamily="34" charset="-34"/>
              <a:cs typeface="Cordia New" pitchFamily="34" charset="-34"/>
            </a:endParaRPr>
          </a:p>
        </p:txBody>
      </p:sp>
      <p:sp>
        <p:nvSpPr>
          <p:cNvPr id="11" name="Title 2"/>
          <p:cNvSpPr txBox="1">
            <a:spLocks/>
          </p:cNvSpPr>
          <p:nvPr/>
        </p:nvSpPr>
        <p:spPr>
          <a:xfrm>
            <a:off x="0" y="273050"/>
            <a:ext cx="9144000" cy="102235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85000" lnSpcReduction="10000"/>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th-TH" sz="3200" b="1" smtClean="0">
                <a:solidFill>
                  <a:prstClr val="black"/>
                </a:solidFill>
                <a:latin typeface="TH SarabunPSK" pitchFamily="34" charset="-34"/>
                <a:cs typeface="TH SarabunPSK" pitchFamily="34" charset="-34"/>
              </a:rPr>
              <a:t>ชี้แจงการประเมินผลการดำเนินการด้านคุณธรรมและความโปร่งใสของส่วนราชการใน บก.ทท.</a:t>
            </a:r>
          </a:p>
          <a:p>
            <a:pPr algn="ctr">
              <a:defRPr/>
            </a:pPr>
            <a:r>
              <a:rPr lang="th-TH" sz="3200" b="1" smtClean="0">
                <a:solidFill>
                  <a:prstClr val="black"/>
                </a:solidFill>
                <a:latin typeface="TH SarabunPSK" pitchFamily="34" charset="-34"/>
                <a:cs typeface="TH SarabunPSK" pitchFamily="34" charset="-34"/>
              </a:rPr>
              <a:t>ประจำปีงบประมาณ 2559</a:t>
            </a:r>
            <a:endParaRPr lang="th-TH" sz="3200" b="1" dirty="0">
              <a:solidFill>
                <a:prstClr val="black"/>
              </a:solidFill>
              <a:latin typeface="TH SarabunPSK" pitchFamily="34" charset="-34"/>
              <a:cs typeface="TH SarabunPSK" pitchFamily="34" charset="-34"/>
            </a:endParaRPr>
          </a:p>
        </p:txBody>
      </p:sp>
    </p:spTree>
    <p:extLst>
      <p:ext uri="{BB962C8B-B14F-4D97-AF65-F5344CB8AC3E}">
        <p14:creationId xmlns="" xmlns:p14="http://schemas.microsoft.com/office/powerpoint/2010/main" val="3315466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สี่เหลี่ยมผืนผ้ามุมมน 5"/>
          <p:cNvSpPr/>
          <p:nvPr/>
        </p:nvSpPr>
        <p:spPr>
          <a:xfrm>
            <a:off x="503825" y="4160103"/>
            <a:ext cx="7725775" cy="1783497"/>
          </a:xfrm>
          <a:prstGeom prst="roundRect">
            <a:avLst/>
          </a:prstGeom>
          <a:solidFill>
            <a:srgbClr val="FFFF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4" name="TextBox 3"/>
          <p:cNvSpPr txBox="1"/>
          <p:nvPr/>
        </p:nvSpPr>
        <p:spPr>
          <a:xfrm>
            <a:off x="609599" y="4218711"/>
            <a:ext cx="7475475" cy="1569660"/>
          </a:xfrm>
          <a:prstGeom prst="rect">
            <a:avLst/>
          </a:prstGeom>
          <a:noFill/>
        </p:spPr>
        <p:txBody>
          <a:bodyPr wrap="square" rtlCol="0">
            <a:spAutoFit/>
          </a:bodyPr>
          <a:lstStyle/>
          <a:p>
            <a:pPr algn="thaiDist"/>
            <a:r>
              <a:rPr lang="en-US" sz="2400" b="1" dirty="0" smtClean="0">
                <a:solidFill>
                  <a:schemeClr val="bg1"/>
                </a:solidFill>
                <a:latin typeface="TH SarabunPSK" pitchFamily="34" charset="-34"/>
                <a:cs typeface="TH SarabunPSK" pitchFamily="34" charset="-34"/>
              </a:rPr>
              <a:t>	- </a:t>
            </a:r>
            <a:r>
              <a:rPr lang="th-TH" sz="2400" b="1" dirty="0" smtClean="0">
                <a:solidFill>
                  <a:schemeClr val="bg1"/>
                </a:solidFill>
                <a:latin typeface="TH SarabunPSK" pitchFamily="34" charset="-34"/>
                <a:cs typeface="TH SarabunPSK" pitchFamily="34" charset="-34"/>
              </a:rPr>
              <a:t>หน่วยงานต้องแสดงหลักฐานเกี่ยวกับคู่มือหรือแผนผัง (</a:t>
            </a:r>
            <a:r>
              <a:rPr lang="en-US" sz="2400" b="1" dirty="0" smtClean="0">
                <a:solidFill>
                  <a:schemeClr val="bg1"/>
                </a:solidFill>
                <a:latin typeface="TH SarabunPSK" pitchFamily="34" charset="-34"/>
                <a:cs typeface="TH SarabunPSK" pitchFamily="34" charset="-34"/>
              </a:rPr>
              <a:t>Flow Chart)         </a:t>
            </a:r>
            <a:r>
              <a:rPr lang="th-TH" sz="2400" b="1" dirty="0" smtClean="0">
                <a:solidFill>
                  <a:schemeClr val="bg1"/>
                </a:solidFill>
                <a:latin typeface="TH SarabunPSK" pitchFamily="34" charset="-34"/>
                <a:cs typeface="TH SarabunPSK" pitchFamily="34" charset="-34"/>
              </a:rPr>
              <a:t>ที่แสดงขั้นตอนการปฏิบัติงานของเจ้าหน้าที่ภายในหน่วยงานเกี่ยวกับเรื่องร้องเรียนทั่วไป และ เอกสารหลักฐานที่แสดงผลการแจ้งตอบกลับเกี่ยวกับเรื่องร้องเรียนไปยังผู้ร้อง</a:t>
            </a:r>
            <a:r>
              <a:rPr lang="en-US" sz="2400" b="1" dirty="0" smtClean="0">
                <a:solidFill>
                  <a:schemeClr val="bg1"/>
                </a:solidFill>
                <a:latin typeface="TH SarabunPSK" pitchFamily="34" charset="-34"/>
                <a:cs typeface="TH SarabunPSK" pitchFamily="34" charset="-34"/>
              </a:rPr>
              <a:t>      </a:t>
            </a:r>
            <a:r>
              <a:rPr lang="th-TH" sz="2400" b="1" dirty="0" smtClean="0">
                <a:solidFill>
                  <a:schemeClr val="bg1"/>
                </a:solidFill>
                <a:latin typeface="TH SarabunPSK" pitchFamily="34" charset="-34"/>
                <a:cs typeface="TH SarabunPSK" pitchFamily="34" charset="-34"/>
              </a:rPr>
              <a:t>ให้ทราบ</a:t>
            </a:r>
            <a:endParaRPr lang="en-US" sz="2400" b="1" dirty="0">
              <a:solidFill>
                <a:schemeClr val="bg1"/>
              </a:solidFill>
              <a:latin typeface="TH SarabunPSK" pitchFamily="34" charset="-34"/>
              <a:cs typeface="TH SarabunPSK" pitchFamily="34" charset="-34"/>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9612" y="1371600"/>
            <a:ext cx="7759988" cy="25944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itle 2"/>
          <p:cNvSpPr txBox="1">
            <a:spLocks/>
          </p:cNvSpPr>
          <p:nvPr/>
        </p:nvSpPr>
        <p:spPr>
          <a:xfrm>
            <a:off x="65088" y="333375"/>
            <a:ext cx="6072187" cy="611188"/>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3200" b="1" dirty="0" smtClean="0">
                <a:solidFill>
                  <a:prstClr val="black"/>
                </a:solidFill>
                <a:latin typeface="TH SarabunPSK" pitchFamily="34" charset="-34"/>
                <a:cs typeface="TH SarabunPSK" pitchFamily="34" charset="-34"/>
              </a:rPr>
              <a:t>EB</a:t>
            </a:r>
            <a:r>
              <a:rPr lang="th-TH" sz="3200" b="1" dirty="0" smtClean="0">
                <a:solidFill>
                  <a:prstClr val="black"/>
                </a:solidFill>
                <a:latin typeface="TH SarabunPSK" pitchFamily="34" charset="-34"/>
                <a:cs typeface="TH SarabunPSK" pitchFamily="34" charset="-34"/>
              </a:rPr>
              <a:t>8</a:t>
            </a:r>
            <a:r>
              <a:rPr lang="en-US" sz="3200" b="1" dirty="0" smtClean="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ระบบการร้องเรียนขององค์กร</a:t>
            </a:r>
            <a:endParaRPr lang="th-TH" sz="3100" b="1" dirty="0">
              <a:solidFill>
                <a:prstClr val="black"/>
              </a:solidFill>
              <a:latin typeface="TH SarabunPSK" pitchFamily="34" charset="-34"/>
              <a:cs typeface="TH SarabunPSK" pitchFamily="34" charset="-34"/>
            </a:endParaRPr>
          </a:p>
        </p:txBody>
      </p:sp>
      <p:grpSp>
        <p:nvGrpSpPr>
          <p:cNvPr id="2" name="กลุ่ม 9"/>
          <p:cNvGrpSpPr/>
          <p:nvPr/>
        </p:nvGrpSpPr>
        <p:grpSpPr>
          <a:xfrm>
            <a:off x="6528939" y="2413348"/>
            <a:ext cx="1636987" cy="627129"/>
            <a:chOff x="9919855" y="1792730"/>
            <a:chExt cx="1636987" cy="627129"/>
          </a:xfrm>
        </p:grpSpPr>
        <p:sp>
          <p:nvSpPr>
            <p:cNvPr id="11" name="แผนผังลําดับงาน: กระบวนการสำรอง 10"/>
            <p:cNvSpPr/>
            <p:nvPr/>
          </p:nvSpPr>
          <p:spPr>
            <a:xfrm>
              <a:off x="9919855" y="1792730"/>
              <a:ext cx="1636987" cy="627129"/>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0057894" y="1792730"/>
              <a:ext cx="1377300" cy="584775"/>
            </a:xfrm>
            <a:prstGeom prst="rect">
              <a:avLst/>
            </a:prstGeom>
            <a:noFill/>
          </p:spPr>
          <p:txBody>
            <a:bodyPr wrap="none" rtlCol="0">
              <a:spAutoFit/>
            </a:bodyPr>
            <a:lstStyle/>
            <a:p>
              <a:pPr algn="ctr"/>
              <a:r>
                <a:rPr lang="th-TH" sz="3200" b="1" dirty="0" smtClean="0">
                  <a:solidFill>
                    <a:schemeClr val="bg1"/>
                  </a:solidFill>
                  <a:latin typeface="TH SarabunIT๙" pitchFamily="34" charset="-34"/>
                </a:rPr>
                <a:t>1</a:t>
              </a:r>
              <a:r>
                <a:rPr lang="en-US" sz="3200" b="1" dirty="0" smtClean="0">
                  <a:solidFill>
                    <a:schemeClr val="bg1"/>
                  </a:solidFill>
                  <a:latin typeface="TH SarabunIT๙" pitchFamily="34" charset="-34"/>
                </a:rPr>
                <a:t> </a:t>
              </a:r>
              <a:r>
                <a:rPr lang="th-TH" sz="3200" b="1" dirty="0" smtClean="0">
                  <a:solidFill>
                    <a:schemeClr val="bg1"/>
                  </a:solidFill>
                  <a:latin typeface="TH SarabunIT๙" pitchFamily="34" charset="-34"/>
                </a:rPr>
                <a:t>คะแนน</a:t>
              </a:r>
              <a:endParaRPr lang="en-US" sz="3200" b="1" dirty="0">
                <a:solidFill>
                  <a:schemeClr val="bg1"/>
                </a:solidFill>
                <a:latin typeface="TH SarabunIT๙" pitchFamily="34" charset="-34"/>
              </a:endParaRPr>
            </a:p>
          </p:txBody>
        </p:sp>
      </p:grpSp>
    </p:spTree>
    <p:extLst>
      <p:ext uri="{BB962C8B-B14F-4D97-AF65-F5344CB8AC3E}">
        <p14:creationId xmlns="" xmlns:p14="http://schemas.microsoft.com/office/powerpoint/2010/main" val="1851532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2525" y="1636018"/>
            <a:ext cx="7627075" cy="16398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สี่เหลี่ยมผืนผ้ามุมมน 5"/>
          <p:cNvSpPr/>
          <p:nvPr/>
        </p:nvSpPr>
        <p:spPr>
          <a:xfrm>
            <a:off x="503825" y="3657600"/>
            <a:ext cx="7725775" cy="2164498"/>
          </a:xfrm>
          <a:prstGeom prst="roundRect">
            <a:avLst/>
          </a:prstGeom>
          <a:solidFill>
            <a:srgbClr val="FFFF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 name="TextBox 3"/>
          <p:cNvSpPr txBox="1"/>
          <p:nvPr/>
        </p:nvSpPr>
        <p:spPr>
          <a:xfrm>
            <a:off x="609599" y="3716208"/>
            <a:ext cx="7475475" cy="1938992"/>
          </a:xfrm>
          <a:prstGeom prst="rect">
            <a:avLst/>
          </a:prstGeom>
          <a:noFill/>
        </p:spPr>
        <p:txBody>
          <a:bodyPr wrap="square" rtlCol="0">
            <a:spAutoFit/>
          </a:bodyPr>
          <a:lstStyle/>
          <a:p>
            <a:pPr algn="thaiDist"/>
            <a:r>
              <a:rPr lang="en-US" sz="2400" b="1" dirty="0">
                <a:solidFill>
                  <a:schemeClr val="bg1"/>
                </a:solidFill>
                <a:latin typeface="TH SarabunPSK" pitchFamily="34" charset="-34"/>
                <a:cs typeface="TH SarabunPSK" pitchFamily="34" charset="-34"/>
              </a:rPr>
              <a:t>	</a:t>
            </a:r>
            <a:r>
              <a:rPr lang="en-US" sz="2400" b="1" dirty="0" smtClean="0">
                <a:solidFill>
                  <a:schemeClr val="bg1"/>
                </a:solidFill>
                <a:latin typeface="TH SarabunPSK" pitchFamily="34" charset="-34"/>
                <a:cs typeface="TH SarabunPSK" pitchFamily="34" charset="-34"/>
              </a:rPr>
              <a:t>- </a:t>
            </a:r>
            <a:r>
              <a:rPr lang="th-TH" sz="2400" b="1" dirty="0" smtClean="0">
                <a:solidFill>
                  <a:schemeClr val="bg1"/>
                </a:solidFill>
                <a:latin typeface="TH SarabunPSK" pitchFamily="34" charset="-34"/>
                <a:cs typeface="TH SarabunPSK" pitchFamily="34" charset="-34"/>
              </a:rPr>
              <a:t>หน่วยงานต้องแสดงหลักฐานเกี่ยวกับช่องทางการรับเรื่องร้องเรียนทั่วไป เช่น รับเรื่องร้องเรียนผ่านระบบหมายเลขโทรศัพท์ ผ่านระบบอินเทอร์เน็ต ผ่านระบบไปรษณีย์ หรือผ่านช่องทางอื่น ๆ ซึ่งช่องทางเหล่านี้อาจจะบรรจุอยู่ในคู่มือการปฏิบัติงานเรื่องร้องเรียนทั่วไปหรือแผนผัง (</a:t>
            </a:r>
            <a:r>
              <a:rPr lang="en-US" sz="2400" b="1" dirty="0" smtClean="0">
                <a:solidFill>
                  <a:schemeClr val="bg1"/>
                </a:solidFill>
                <a:latin typeface="TH SarabunPSK" pitchFamily="34" charset="-34"/>
                <a:cs typeface="TH SarabunPSK" pitchFamily="34" charset="-34"/>
              </a:rPr>
              <a:t>Flow Chart) </a:t>
            </a:r>
            <a:r>
              <a:rPr lang="th-TH" sz="2400" b="1" dirty="0" smtClean="0">
                <a:solidFill>
                  <a:schemeClr val="bg1"/>
                </a:solidFill>
                <a:latin typeface="TH SarabunPSK" pitchFamily="34" charset="-34"/>
                <a:cs typeface="TH SarabunPSK" pitchFamily="34" charset="-34"/>
              </a:rPr>
              <a:t>ที่แสดงขั้นตอนการปฏิบัติงานของเจ้าหน้าที่ภายในหน่วยงานเกี่ยวกับเรื่องร้องเรียนทั่วไป</a:t>
            </a:r>
            <a:endParaRPr lang="en-US" sz="2400" b="1" dirty="0">
              <a:solidFill>
                <a:schemeClr val="bg1"/>
              </a:solidFill>
              <a:latin typeface="TH SarabunPSK" pitchFamily="34" charset="-34"/>
              <a:cs typeface="TH SarabunPSK" pitchFamily="34" charset="-34"/>
            </a:endParaRPr>
          </a:p>
        </p:txBody>
      </p:sp>
      <p:sp>
        <p:nvSpPr>
          <p:cNvPr id="11" name="Title 2"/>
          <p:cNvSpPr txBox="1">
            <a:spLocks/>
          </p:cNvSpPr>
          <p:nvPr/>
        </p:nvSpPr>
        <p:spPr>
          <a:xfrm>
            <a:off x="65088" y="333375"/>
            <a:ext cx="6072187" cy="611188"/>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3200" b="1" dirty="0" smtClean="0">
                <a:solidFill>
                  <a:prstClr val="black"/>
                </a:solidFill>
                <a:latin typeface="TH SarabunPSK" pitchFamily="34" charset="-34"/>
                <a:cs typeface="TH SarabunPSK" pitchFamily="34" charset="-34"/>
              </a:rPr>
              <a:t>EB</a:t>
            </a:r>
            <a:r>
              <a:rPr lang="th-TH" sz="3200" b="1" dirty="0" smtClean="0">
                <a:solidFill>
                  <a:prstClr val="black"/>
                </a:solidFill>
                <a:latin typeface="TH SarabunPSK" pitchFamily="34" charset="-34"/>
                <a:cs typeface="TH SarabunPSK" pitchFamily="34" charset="-34"/>
              </a:rPr>
              <a:t>8</a:t>
            </a:r>
            <a:r>
              <a:rPr lang="en-US" sz="3200" b="1" dirty="0" smtClean="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ระบบการร้องเรียนขององค์กร</a:t>
            </a:r>
            <a:endParaRPr lang="th-TH" sz="3100" b="1" dirty="0">
              <a:solidFill>
                <a:prstClr val="black"/>
              </a:solidFill>
              <a:latin typeface="TH SarabunPSK" pitchFamily="34" charset="-34"/>
              <a:cs typeface="TH SarabunPSK" pitchFamily="34" charset="-34"/>
            </a:endParaRPr>
          </a:p>
        </p:txBody>
      </p:sp>
      <p:grpSp>
        <p:nvGrpSpPr>
          <p:cNvPr id="2" name="กลุ่ม 9"/>
          <p:cNvGrpSpPr/>
          <p:nvPr/>
        </p:nvGrpSpPr>
        <p:grpSpPr>
          <a:xfrm>
            <a:off x="6516413" y="2070970"/>
            <a:ext cx="1636987" cy="627129"/>
            <a:chOff x="9919855" y="1792730"/>
            <a:chExt cx="1636987" cy="627129"/>
          </a:xfrm>
        </p:grpSpPr>
        <p:sp>
          <p:nvSpPr>
            <p:cNvPr id="12" name="แผนผังลําดับงาน: กระบวนการสำรอง 11"/>
            <p:cNvSpPr/>
            <p:nvPr/>
          </p:nvSpPr>
          <p:spPr>
            <a:xfrm>
              <a:off x="9919855" y="1792730"/>
              <a:ext cx="1636987" cy="627129"/>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0057894" y="1792730"/>
              <a:ext cx="1377300" cy="584775"/>
            </a:xfrm>
            <a:prstGeom prst="rect">
              <a:avLst/>
            </a:prstGeom>
            <a:noFill/>
          </p:spPr>
          <p:txBody>
            <a:bodyPr wrap="none" rtlCol="0">
              <a:spAutoFit/>
            </a:bodyPr>
            <a:lstStyle/>
            <a:p>
              <a:pPr algn="ctr"/>
              <a:r>
                <a:rPr lang="th-TH" sz="3200" b="1" dirty="0" smtClean="0">
                  <a:solidFill>
                    <a:schemeClr val="bg1"/>
                  </a:solidFill>
                  <a:latin typeface="TH SarabunIT๙" pitchFamily="34" charset="-34"/>
                </a:rPr>
                <a:t>1</a:t>
              </a:r>
              <a:r>
                <a:rPr lang="en-US" sz="3200" b="1" dirty="0" smtClean="0">
                  <a:solidFill>
                    <a:schemeClr val="bg1"/>
                  </a:solidFill>
                  <a:latin typeface="TH SarabunIT๙" pitchFamily="34" charset="-34"/>
                </a:rPr>
                <a:t> </a:t>
              </a:r>
              <a:r>
                <a:rPr lang="th-TH" sz="3200" b="1" dirty="0" smtClean="0">
                  <a:solidFill>
                    <a:schemeClr val="bg1"/>
                  </a:solidFill>
                  <a:latin typeface="TH SarabunIT๙" pitchFamily="34" charset="-34"/>
                </a:rPr>
                <a:t>คะแนน</a:t>
              </a:r>
              <a:endParaRPr lang="en-US" sz="3200" b="1" dirty="0">
                <a:solidFill>
                  <a:schemeClr val="bg1"/>
                </a:solidFill>
                <a:latin typeface="TH SarabunIT๙" pitchFamily="34" charset="-34"/>
              </a:endParaRPr>
            </a:p>
          </p:txBody>
        </p:sp>
      </p:grpSp>
    </p:spTree>
    <p:extLst>
      <p:ext uri="{BB962C8B-B14F-4D97-AF65-F5344CB8AC3E}">
        <p14:creationId xmlns="" xmlns:p14="http://schemas.microsoft.com/office/powerpoint/2010/main" val="1705617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1504921"/>
            <a:ext cx="7885053" cy="1974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สี่เหลี่ยมผืนผ้ามุมมน 5"/>
          <p:cNvSpPr/>
          <p:nvPr/>
        </p:nvSpPr>
        <p:spPr>
          <a:xfrm>
            <a:off x="503825" y="3657600"/>
            <a:ext cx="7725775" cy="2164498"/>
          </a:xfrm>
          <a:prstGeom prst="roundRect">
            <a:avLst/>
          </a:prstGeom>
          <a:solidFill>
            <a:srgbClr val="FFFF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 name="TextBox 3"/>
          <p:cNvSpPr txBox="1"/>
          <p:nvPr/>
        </p:nvSpPr>
        <p:spPr>
          <a:xfrm>
            <a:off x="609599" y="3716208"/>
            <a:ext cx="7475475" cy="1938992"/>
          </a:xfrm>
          <a:prstGeom prst="rect">
            <a:avLst/>
          </a:prstGeom>
          <a:noFill/>
        </p:spPr>
        <p:txBody>
          <a:bodyPr wrap="square" rtlCol="0">
            <a:spAutoFit/>
          </a:bodyPr>
          <a:lstStyle/>
          <a:p>
            <a:pPr algn="thaiDist"/>
            <a:r>
              <a:rPr lang="en-US" sz="2400" b="1" dirty="0" smtClean="0">
                <a:solidFill>
                  <a:schemeClr val="bg1"/>
                </a:solidFill>
                <a:latin typeface="TH SarabunPSK" pitchFamily="34" charset="-34"/>
                <a:cs typeface="TH SarabunPSK" pitchFamily="34" charset="-34"/>
              </a:rPr>
              <a:t>	- </a:t>
            </a:r>
            <a:r>
              <a:rPr lang="th-TH" sz="2400" b="1" dirty="0" smtClean="0">
                <a:solidFill>
                  <a:schemeClr val="bg1"/>
                </a:solidFill>
                <a:latin typeface="TH SarabunPSK" pitchFamily="34" charset="-34"/>
                <a:cs typeface="TH SarabunPSK" pitchFamily="34" charset="-34"/>
              </a:rPr>
              <a:t>หน่วยงานต้องแสดงหลักฐานเกี่ยวกับผู้รับผิดชอบเรื่องร้องเรียนทั่วไป ซึ่งอาจจะอยู่ในรูปแบบของคำสั่งให้สำนัก กอง หรือฝ่าย มีหน้าที่บริหารจัดการเกี่ยวกับเรื่องร้องเรียนทั่วไปของหน่วยงาน หรืออาจจะบรรจุรายชื่อหน่วยงานหรือผู้รับผิดชอบเรื่องร้องเรียนทั่วไปอยู่ในคู่มือการปฏิบัติงานหรือแผนผัง (</a:t>
            </a:r>
            <a:r>
              <a:rPr lang="en-US" sz="2400" b="1" dirty="0" smtClean="0">
                <a:solidFill>
                  <a:schemeClr val="bg1"/>
                </a:solidFill>
                <a:latin typeface="TH SarabunPSK" pitchFamily="34" charset="-34"/>
                <a:cs typeface="TH SarabunPSK" pitchFamily="34" charset="-34"/>
              </a:rPr>
              <a:t>Flow Chart) </a:t>
            </a:r>
            <a:r>
              <a:rPr lang="th-TH" sz="2400" b="1" dirty="0" smtClean="0">
                <a:solidFill>
                  <a:schemeClr val="bg1"/>
                </a:solidFill>
                <a:latin typeface="TH SarabunPSK" pitchFamily="34" charset="-34"/>
                <a:cs typeface="TH SarabunPSK" pitchFamily="34" charset="-34"/>
              </a:rPr>
              <a:t>เกี่ยวกับเรื่องร้องเรียนก็ได้</a:t>
            </a:r>
            <a:endParaRPr lang="en-US" sz="2400" b="1" dirty="0">
              <a:solidFill>
                <a:schemeClr val="bg1"/>
              </a:solidFill>
              <a:latin typeface="TH SarabunPSK" pitchFamily="34" charset="-34"/>
              <a:cs typeface="TH SarabunPSK" pitchFamily="34" charset="-34"/>
            </a:endParaRPr>
          </a:p>
        </p:txBody>
      </p:sp>
      <p:sp>
        <p:nvSpPr>
          <p:cNvPr id="11" name="Title 2"/>
          <p:cNvSpPr txBox="1">
            <a:spLocks/>
          </p:cNvSpPr>
          <p:nvPr/>
        </p:nvSpPr>
        <p:spPr>
          <a:xfrm>
            <a:off x="65088" y="333375"/>
            <a:ext cx="6072187" cy="611188"/>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3200" b="1" dirty="0" smtClean="0">
                <a:solidFill>
                  <a:prstClr val="black"/>
                </a:solidFill>
                <a:latin typeface="TH SarabunPSK" pitchFamily="34" charset="-34"/>
                <a:cs typeface="TH SarabunPSK" pitchFamily="34" charset="-34"/>
              </a:rPr>
              <a:t>EB</a:t>
            </a:r>
            <a:r>
              <a:rPr lang="th-TH" sz="3200" b="1" dirty="0" smtClean="0">
                <a:solidFill>
                  <a:prstClr val="black"/>
                </a:solidFill>
                <a:latin typeface="TH SarabunPSK" pitchFamily="34" charset="-34"/>
                <a:cs typeface="TH SarabunPSK" pitchFamily="34" charset="-34"/>
              </a:rPr>
              <a:t>8</a:t>
            </a:r>
            <a:r>
              <a:rPr lang="en-US" sz="3200" b="1" dirty="0" smtClean="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ระบบการร้องเรียนขององค์กร</a:t>
            </a:r>
            <a:endParaRPr lang="th-TH" sz="3100" b="1" dirty="0">
              <a:solidFill>
                <a:prstClr val="black"/>
              </a:solidFill>
              <a:latin typeface="TH SarabunPSK" pitchFamily="34" charset="-34"/>
              <a:cs typeface="TH SarabunPSK" pitchFamily="34" charset="-34"/>
            </a:endParaRPr>
          </a:p>
        </p:txBody>
      </p:sp>
      <p:grpSp>
        <p:nvGrpSpPr>
          <p:cNvPr id="2" name="กลุ่ม 9"/>
          <p:cNvGrpSpPr/>
          <p:nvPr/>
        </p:nvGrpSpPr>
        <p:grpSpPr>
          <a:xfrm>
            <a:off x="6553200" y="1905000"/>
            <a:ext cx="1636987" cy="627129"/>
            <a:chOff x="9919855" y="1792730"/>
            <a:chExt cx="1636987" cy="627129"/>
          </a:xfrm>
        </p:grpSpPr>
        <p:sp>
          <p:nvSpPr>
            <p:cNvPr id="12" name="แผนผังลําดับงาน: กระบวนการสำรอง 11"/>
            <p:cNvSpPr/>
            <p:nvPr/>
          </p:nvSpPr>
          <p:spPr>
            <a:xfrm>
              <a:off x="9919855" y="1792730"/>
              <a:ext cx="1636987" cy="627129"/>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0057894" y="1792730"/>
              <a:ext cx="1377300" cy="584775"/>
            </a:xfrm>
            <a:prstGeom prst="rect">
              <a:avLst/>
            </a:prstGeom>
            <a:noFill/>
          </p:spPr>
          <p:txBody>
            <a:bodyPr wrap="none" rtlCol="0">
              <a:spAutoFit/>
            </a:bodyPr>
            <a:lstStyle/>
            <a:p>
              <a:pPr algn="ctr"/>
              <a:r>
                <a:rPr lang="th-TH" sz="3200" b="1" dirty="0" smtClean="0">
                  <a:solidFill>
                    <a:schemeClr val="bg1"/>
                  </a:solidFill>
                  <a:latin typeface="TH SarabunIT๙" pitchFamily="34" charset="-34"/>
                </a:rPr>
                <a:t>1</a:t>
              </a:r>
              <a:r>
                <a:rPr lang="en-US" sz="3200" b="1" dirty="0" smtClean="0">
                  <a:solidFill>
                    <a:schemeClr val="bg1"/>
                  </a:solidFill>
                  <a:latin typeface="TH SarabunIT๙" pitchFamily="34" charset="-34"/>
                </a:rPr>
                <a:t> </a:t>
              </a:r>
              <a:r>
                <a:rPr lang="th-TH" sz="3200" b="1" dirty="0" smtClean="0">
                  <a:solidFill>
                    <a:schemeClr val="bg1"/>
                  </a:solidFill>
                  <a:latin typeface="TH SarabunIT๙" pitchFamily="34" charset="-34"/>
                </a:rPr>
                <a:t>คะแนน</a:t>
              </a:r>
              <a:endParaRPr lang="en-US" sz="3200" b="1" dirty="0">
                <a:solidFill>
                  <a:schemeClr val="bg1"/>
                </a:solidFill>
                <a:latin typeface="TH SarabunIT๙" pitchFamily="34" charset="-34"/>
              </a:endParaRPr>
            </a:p>
          </p:txBody>
        </p:sp>
      </p:grpSp>
    </p:spTree>
    <p:extLst>
      <p:ext uri="{BB962C8B-B14F-4D97-AF65-F5344CB8AC3E}">
        <p14:creationId xmlns="" xmlns:p14="http://schemas.microsoft.com/office/powerpoint/2010/main" val="1050623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0590" y="1416902"/>
            <a:ext cx="8041410" cy="1909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สี่เหลี่ยมผืนผ้ามุมมน 5"/>
          <p:cNvSpPr/>
          <p:nvPr/>
        </p:nvSpPr>
        <p:spPr>
          <a:xfrm>
            <a:off x="503825" y="3398102"/>
            <a:ext cx="7725775" cy="2164498"/>
          </a:xfrm>
          <a:prstGeom prst="roundRect">
            <a:avLst/>
          </a:prstGeom>
          <a:solidFill>
            <a:srgbClr val="FFFF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 name="TextBox 3"/>
          <p:cNvSpPr txBox="1"/>
          <p:nvPr/>
        </p:nvSpPr>
        <p:spPr>
          <a:xfrm>
            <a:off x="609599" y="3456710"/>
            <a:ext cx="7475475" cy="1938992"/>
          </a:xfrm>
          <a:prstGeom prst="rect">
            <a:avLst/>
          </a:prstGeom>
          <a:noFill/>
        </p:spPr>
        <p:txBody>
          <a:bodyPr wrap="square" rtlCol="0">
            <a:spAutoFit/>
          </a:bodyPr>
          <a:lstStyle/>
          <a:p>
            <a:pPr algn="thaiDist"/>
            <a:r>
              <a:rPr lang="en-US" sz="2400" b="1" dirty="0" smtClean="0">
                <a:solidFill>
                  <a:schemeClr val="bg1"/>
                </a:solidFill>
                <a:latin typeface="TH SarabunPSK" pitchFamily="34" charset="-34"/>
                <a:cs typeface="TH SarabunPSK" pitchFamily="34" charset="-34"/>
              </a:rPr>
              <a:t>	- </a:t>
            </a:r>
            <a:r>
              <a:rPr lang="th-TH" sz="2400" b="1" dirty="0" smtClean="0">
                <a:solidFill>
                  <a:schemeClr val="bg1"/>
                </a:solidFill>
                <a:latin typeface="TH SarabunPSK" pitchFamily="34" charset="-34"/>
                <a:cs typeface="TH SarabunPSK" pitchFamily="34" charset="-34"/>
              </a:rPr>
              <a:t>หน่วยงานต้องแนบ </a:t>
            </a:r>
            <a:r>
              <a:rPr lang="en-US" sz="2400" b="1" dirty="0" smtClean="0">
                <a:solidFill>
                  <a:schemeClr val="bg1"/>
                </a:solidFill>
                <a:latin typeface="TH SarabunPSK" pitchFamily="34" charset="-34"/>
                <a:cs typeface="TH SarabunPSK" pitchFamily="34" charset="-34"/>
              </a:rPr>
              <a:t>Print Screen </a:t>
            </a:r>
            <a:r>
              <a:rPr lang="th-TH" sz="2400" b="1" dirty="0" smtClean="0">
                <a:solidFill>
                  <a:schemeClr val="bg1"/>
                </a:solidFill>
                <a:latin typeface="TH SarabunPSK" pitchFamily="34" charset="-34"/>
                <a:cs typeface="TH SarabunPSK" pitchFamily="34" charset="-34"/>
              </a:rPr>
              <a:t>หรือเอกสาร/หลักฐานที่แสดงการเผยแพร่หัวข้อประกาศและรายละเอียดของผลการดำเนินงานเกี่ยวกับเรื่องร้องเรียนจัดซื้อจัดจ้างของทั้งปีงบประมาณ พ.ศ. 2560 หรือ เฉพาะราย</a:t>
            </a:r>
            <a:r>
              <a:rPr lang="th-TH" sz="2400" b="1" dirty="0" err="1" smtClean="0">
                <a:solidFill>
                  <a:schemeClr val="bg1"/>
                </a:solidFill>
                <a:latin typeface="TH SarabunPSK" pitchFamily="34" charset="-34"/>
                <a:cs typeface="TH SarabunPSK" pitchFamily="34" charset="-34"/>
              </a:rPr>
              <a:t>ไตรมาส</a:t>
            </a:r>
            <a:r>
              <a:rPr lang="th-TH" sz="2400" b="1" dirty="0" smtClean="0">
                <a:solidFill>
                  <a:schemeClr val="bg1"/>
                </a:solidFill>
                <a:latin typeface="TH SarabunPSK" pitchFamily="34" charset="-34"/>
                <a:cs typeface="TH SarabunPSK" pitchFamily="34" charset="-34"/>
              </a:rPr>
              <a:t>ที่ 2-3 จากหน้าเว็บไซต์ของหน่วยงาน โดยหลักฐานนั้นต้องมีการระบุปัญหา อุปสรรค และแนวทางแก้ไขในการปฏิบัติงานเรื่องร้องเรียนจัดซื้อจัดจ้างด้วย</a:t>
            </a:r>
            <a:endParaRPr lang="en-US" sz="2400" b="1" dirty="0">
              <a:solidFill>
                <a:schemeClr val="bg1"/>
              </a:solidFill>
              <a:latin typeface="TH SarabunPSK" pitchFamily="34" charset="-34"/>
              <a:cs typeface="TH SarabunPSK" pitchFamily="34" charset="-34"/>
            </a:endParaRPr>
          </a:p>
        </p:txBody>
      </p:sp>
      <p:sp>
        <p:nvSpPr>
          <p:cNvPr id="11" name="Title 2"/>
          <p:cNvSpPr txBox="1">
            <a:spLocks/>
          </p:cNvSpPr>
          <p:nvPr/>
        </p:nvSpPr>
        <p:spPr>
          <a:xfrm>
            <a:off x="65088" y="333375"/>
            <a:ext cx="6072187" cy="611188"/>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3200" b="1" dirty="0" smtClean="0">
                <a:solidFill>
                  <a:prstClr val="black"/>
                </a:solidFill>
                <a:latin typeface="TH SarabunPSK" pitchFamily="34" charset="-34"/>
                <a:cs typeface="TH SarabunPSK" pitchFamily="34" charset="-34"/>
              </a:rPr>
              <a:t>EB</a:t>
            </a:r>
            <a:r>
              <a:rPr lang="th-TH" sz="3200" b="1" dirty="0" smtClean="0">
                <a:solidFill>
                  <a:prstClr val="black"/>
                </a:solidFill>
                <a:latin typeface="TH SarabunPSK" pitchFamily="34" charset="-34"/>
                <a:cs typeface="TH SarabunPSK" pitchFamily="34" charset="-34"/>
              </a:rPr>
              <a:t>8</a:t>
            </a:r>
            <a:r>
              <a:rPr lang="en-US" sz="3200" b="1" dirty="0" smtClean="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ระบบการร้องเรียนขององค์กร</a:t>
            </a:r>
            <a:endParaRPr lang="th-TH" sz="3100" b="1" dirty="0">
              <a:solidFill>
                <a:prstClr val="black"/>
              </a:solidFill>
              <a:latin typeface="TH SarabunPSK" pitchFamily="34" charset="-34"/>
              <a:cs typeface="TH SarabunPSK" pitchFamily="34" charset="-34"/>
            </a:endParaRPr>
          </a:p>
        </p:txBody>
      </p:sp>
      <p:grpSp>
        <p:nvGrpSpPr>
          <p:cNvPr id="2" name="กลุ่ม 9"/>
          <p:cNvGrpSpPr/>
          <p:nvPr/>
        </p:nvGrpSpPr>
        <p:grpSpPr>
          <a:xfrm>
            <a:off x="6681339" y="1752600"/>
            <a:ext cx="1636987" cy="627129"/>
            <a:chOff x="9919855" y="1792730"/>
            <a:chExt cx="1636987" cy="627129"/>
          </a:xfrm>
        </p:grpSpPr>
        <p:sp>
          <p:nvSpPr>
            <p:cNvPr id="12" name="แผนผังลําดับงาน: กระบวนการสำรอง 11"/>
            <p:cNvSpPr/>
            <p:nvPr/>
          </p:nvSpPr>
          <p:spPr>
            <a:xfrm>
              <a:off x="9919855" y="1792730"/>
              <a:ext cx="1636987" cy="627129"/>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0057894" y="1792730"/>
              <a:ext cx="1377300" cy="584775"/>
            </a:xfrm>
            <a:prstGeom prst="rect">
              <a:avLst/>
            </a:prstGeom>
            <a:noFill/>
          </p:spPr>
          <p:txBody>
            <a:bodyPr wrap="none" rtlCol="0">
              <a:spAutoFit/>
            </a:bodyPr>
            <a:lstStyle/>
            <a:p>
              <a:pPr algn="ctr"/>
              <a:r>
                <a:rPr lang="th-TH" sz="3200" b="1" dirty="0" smtClean="0">
                  <a:solidFill>
                    <a:schemeClr val="bg1"/>
                  </a:solidFill>
                  <a:latin typeface="TH SarabunIT๙" pitchFamily="34" charset="-34"/>
                </a:rPr>
                <a:t>1</a:t>
              </a:r>
              <a:r>
                <a:rPr lang="en-US" sz="3200" b="1" dirty="0" smtClean="0">
                  <a:solidFill>
                    <a:schemeClr val="bg1"/>
                  </a:solidFill>
                  <a:latin typeface="TH SarabunIT๙" pitchFamily="34" charset="-34"/>
                </a:rPr>
                <a:t> </a:t>
              </a:r>
              <a:r>
                <a:rPr lang="th-TH" sz="3200" b="1" dirty="0" smtClean="0">
                  <a:solidFill>
                    <a:schemeClr val="bg1"/>
                  </a:solidFill>
                  <a:latin typeface="TH SarabunIT๙" pitchFamily="34" charset="-34"/>
                </a:rPr>
                <a:t>คะแนน</a:t>
              </a:r>
              <a:endParaRPr lang="en-US" sz="3200" b="1" dirty="0">
                <a:solidFill>
                  <a:schemeClr val="bg1"/>
                </a:solidFill>
                <a:latin typeface="TH SarabunIT๙" pitchFamily="34" charset="-34"/>
              </a:endParaRPr>
            </a:p>
          </p:txBody>
        </p:sp>
      </p:grpSp>
    </p:spTree>
    <p:extLst>
      <p:ext uri="{BB962C8B-B14F-4D97-AF65-F5344CB8AC3E}">
        <p14:creationId xmlns="" xmlns:p14="http://schemas.microsoft.com/office/powerpoint/2010/main" val="3923014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Autofit/>
          </a:bodyPr>
          <a:lstStyle/>
          <a:p>
            <a:r>
              <a:rPr lang="th-TH" sz="54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rPr>
              <a:t>ปัญหาที่พบในปีงบประมาณ ๒๕๕๙</a:t>
            </a:r>
            <a:endParaRPr lang="th-TH" sz="5400" b="1" dirty="0">
              <a:solidFill>
                <a:schemeClr val="bg1"/>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3" name="ตัวแทนเนื้อหา 2"/>
          <p:cNvSpPr>
            <a:spLocks noGrp="1"/>
          </p:cNvSpPr>
          <p:nvPr>
            <p:ph idx="1"/>
          </p:nvPr>
        </p:nvSpPr>
        <p:spPr>
          <a:xfrm>
            <a:off x="457200" y="1600200"/>
            <a:ext cx="8458200" cy="4525963"/>
          </a:xfrm>
        </p:spPr>
        <p:txBody>
          <a:bodyPr>
            <a:normAutofit/>
          </a:bodyPr>
          <a:lstStyle/>
          <a:p>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ส่วนราชการตอบคำถามไม่ครบทุก </a:t>
            </a:r>
            <a:r>
              <a:rPr lang="en-US"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EB</a:t>
            </a:r>
            <a:endPar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endParaRPr>
          </a:p>
          <a:p>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ผู้เข้าร่วมประชุมชี้แจง ฯ กับผู้ปฏิบัติเป็นคนละคน </a:t>
            </a:r>
          </a:p>
          <a:p>
            <a:pPr>
              <a:buNone/>
            </a:pPr>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	ไม่มีการถ่ายทอดความรู้</a:t>
            </a:r>
          </a:p>
          <a:p>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ขาดการวิเคราะห์ผลด้านต่าง ๆ เช่น การจัดซื้อจัดจ้าง</a:t>
            </a:r>
            <a:endParaRPr lang="th-TH" sz="3600" b="1" dirty="0" smtClean="0">
              <a:solidFill>
                <a:schemeClr val="bg1"/>
              </a:solidFill>
              <a:effectLst>
                <a:outerShdw blurRad="38100" dist="38100" dir="2700000" algn="tl">
                  <a:srgbClr val="000000">
                    <a:alpha val="43137"/>
                  </a:srgbClr>
                </a:outerShdw>
              </a:effectLst>
              <a:latin typeface="TH SarabunPSK" pitchFamily="34" charset="-34"/>
              <a:cs typeface="TH SarabunPSK" pitchFamily="34" charset="-34"/>
            </a:endParaRPr>
          </a:p>
          <a:p>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หลักฐานไม่ติด </a:t>
            </a:r>
            <a:r>
              <a:rPr lang="en-US"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Index </a:t>
            </a:r>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ไม่มีเจ้าหน้าที่มาชี้แจง</a:t>
            </a:r>
          </a:p>
          <a:p>
            <a:r>
              <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rPr>
              <a:t>หลักฐานที่เตรียมมา ไม่สอดคล้องกับข้อคำถาม</a:t>
            </a:r>
          </a:p>
          <a:p>
            <a:endPar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endParaRPr>
          </a:p>
          <a:p>
            <a:endParaRPr lang="th-TH" sz="3600" b="1" dirty="0" smtClean="0">
              <a:solidFill>
                <a:srgbClr val="FFFF00"/>
              </a:solidFill>
              <a:effectLst>
                <a:outerShdw blurRad="38100" dist="38100" dir="2700000" algn="tl">
                  <a:srgbClr val="000000">
                    <a:alpha val="43137"/>
                  </a:srgbClr>
                </a:outerShdw>
              </a:effectLst>
              <a:latin typeface="TH SarabunPSK" pitchFamily="34" charset="-34"/>
              <a:cs typeface="TH SarabunPSK" pitchFamily="34" charset="-34"/>
            </a:endParaRPr>
          </a:p>
        </p:txBody>
      </p:sp>
    </p:spTree>
    <p:extLst>
      <p:ext uri="{BB962C8B-B14F-4D97-AF65-F5344CB8AC3E}">
        <p14:creationId xmlns:p14="http://schemas.microsoft.com/office/powerpoint/2010/main" xmlns="" val="1680520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สี่เหลี่ยมผืนผ้ามุมมน 5"/>
          <p:cNvSpPr/>
          <p:nvPr/>
        </p:nvSpPr>
        <p:spPr>
          <a:xfrm>
            <a:off x="656225" y="1389192"/>
            <a:ext cx="7725775" cy="4021008"/>
          </a:xfrm>
          <a:prstGeom prst="roundRect">
            <a:avLst/>
          </a:prstGeom>
          <a:solidFill>
            <a:srgbClr val="FFFF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 name="TextBox 3"/>
          <p:cNvSpPr txBox="1"/>
          <p:nvPr/>
        </p:nvSpPr>
        <p:spPr>
          <a:xfrm>
            <a:off x="761999" y="1447800"/>
            <a:ext cx="7475475" cy="3785652"/>
          </a:xfrm>
          <a:prstGeom prst="rect">
            <a:avLst/>
          </a:prstGeom>
          <a:noFill/>
        </p:spPr>
        <p:txBody>
          <a:bodyPr wrap="square" rtlCol="0">
            <a:spAutoFit/>
          </a:bodyPr>
          <a:lstStyle/>
          <a:p>
            <a:pPr algn="thaiDist"/>
            <a:r>
              <a:rPr lang="en-US" sz="2400" b="1" dirty="0" smtClean="0">
                <a:solidFill>
                  <a:schemeClr val="bg1"/>
                </a:solidFill>
                <a:latin typeface="TH SarabunPSK" pitchFamily="34" charset="-34"/>
                <a:cs typeface="TH SarabunPSK" pitchFamily="34" charset="-34"/>
              </a:rPr>
              <a:t>	</a:t>
            </a:r>
            <a:r>
              <a:rPr lang="th-TH" sz="2400" b="1" dirty="0" smtClean="0">
                <a:solidFill>
                  <a:schemeClr val="bg1"/>
                </a:solidFill>
                <a:latin typeface="TH SarabunPSK" pitchFamily="34" charset="-34"/>
                <a:cs typeface="TH SarabunPSK" pitchFamily="34" charset="-34"/>
              </a:rPr>
              <a:t>กรณี ทั้งปีงบประมาณ พ.ศ. 2560 หน่วยงาน</a:t>
            </a:r>
            <a:r>
              <a:rPr lang="en-US" sz="2400" b="1" dirty="0" smtClean="0">
                <a:solidFill>
                  <a:schemeClr val="bg1"/>
                </a:solidFill>
                <a:latin typeface="TH SarabunPSK" pitchFamily="34" charset="-34"/>
                <a:cs typeface="TH SarabunPSK" pitchFamily="34" charset="-34"/>
              </a:rPr>
              <a:t> </a:t>
            </a:r>
            <a:r>
              <a:rPr lang="th-TH" sz="2400" b="1" dirty="0" smtClean="0">
                <a:solidFill>
                  <a:srgbClr val="FF0000"/>
                </a:solidFill>
                <a:latin typeface="TH SarabunPSK" pitchFamily="34" charset="-34"/>
                <a:cs typeface="TH SarabunPSK" pitchFamily="34" charset="-34"/>
              </a:rPr>
              <a:t>ไม่มี</a:t>
            </a:r>
            <a:r>
              <a:rPr lang="en-US" sz="2400" b="1" dirty="0" smtClean="0">
                <a:solidFill>
                  <a:srgbClr val="FF0000"/>
                </a:solidFill>
                <a:latin typeface="TH SarabunPSK" pitchFamily="34" charset="-34"/>
                <a:cs typeface="TH SarabunPSK" pitchFamily="34" charset="-34"/>
              </a:rPr>
              <a:t> </a:t>
            </a:r>
            <a:r>
              <a:rPr lang="th-TH" sz="2400" b="1" dirty="0" smtClean="0">
                <a:solidFill>
                  <a:schemeClr val="bg1"/>
                </a:solidFill>
                <a:latin typeface="TH SarabunPSK" pitchFamily="34" charset="-34"/>
                <a:cs typeface="TH SarabunPSK" pitchFamily="34" charset="-34"/>
              </a:rPr>
              <a:t>เรื่องร้องเรียนเกี่ยวกับการจัดซื้อจัดจ้าง หน่วยงานต้องแสดงหลักฐาน เช่น </a:t>
            </a:r>
            <a:endParaRPr lang="en-US" sz="2400" b="1" dirty="0" smtClean="0">
              <a:solidFill>
                <a:schemeClr val="bg1"/>
              </a:solidFill>
              <a:latin typeface="TH SarabunPSK" pitchFamily="34" charset="-34"/>
              <a:cs typeface="TH SarabunPSK" pitchFamily="34" charset="-34"/>
            </a:endParaRPr>
          </a:p>
          <a:p>
            <a:pPr algn="thaiDist"/>
            <a:r>
              <a:rPr lang="en-US" sz="2400" b="1" dirty="0">
                <a:solidFill>
                  <a:schemeClr val="bg1"/>
                </a:solidFill>
                <a:latin typeface="TH SarabunPSK" pitchFamily="34" charset="-34"/>
                <a:cs typeface="TH SarabunPSK" pitchFamily="34" charset="-34"/>
              </a:rPr>
              <a:t>	</a:t>
            </a:r>
            <a:r>
              <a:rPr lang="en-US" sz="2400" b="1" dirty="0" smtClean="0">
                <a:solidFill>
                  <a:srgbClr val="042590"/>
                </a:solidFill>
                <a:latin typeface="TH SarabunPSK" pitchFamily="34" charset="-34"/>
                <a:cs typeface="TH SarabunPSK" pitchFamily="34" charset="-34"/>
              </a:rPr>
              <a:t>- </a:t>
            </a:r>
            <a:r>
              <a:rPr lang="th-TH" sz="2400" b="1" dirty="0" smtClean="0">
                <a:solidFill>
                  <a:srgbClr val="042590"/>
                </a:solidFill>
                <a:latin typeface="TH SarabunPSK" pitchFamily="34" charset="-34"/>
                <a:cs typeface="TH SarabunPSK" pitchFamily="34" charset="-34"/>
              </a:rPr>
              <a:t>รายงานสรุปผลที่นำเสนอต่อผู้บริหาร หรือ เอกสาร/หลักฐานอื่นๆ ที่แสดงข้อเท็จจริงว่าปีงบประมาณ พ.ศ. 2560 </a:t>
            </a:r>
            <a:r>
              <a:rPr lang="th-TH" sz="2400" b="1" dirty="0" smtClean="0">
                <a:solidFill>
                  <a:srgbClr val="FF0000"/>
                </a:solidFill>
                <a:latin typeface="TH SarabunPSK" pitchFamily="34" charset="-34"/>
                <a:cs typeface="TH SarabunPSK" pitchFamily="34" charset="-34"/>
              </a:rPr>
              <a:t>ไม่มีเรื่องร้องเรียนจัดซื้อจัดจ้าง</a:t>
            </a:r>
            <a:r>
              <a:rPr lang="th-TH" sz="2400" b="1" dirty="0" smtClean="0">
                <a:solidFill>
                  <a:srgbClr val="042590"/>
                </a:solidFill>
                <a:latin typeface="TH SarabunPSK" pitchFamily="34" charset="-34"/>
                <a:cs typeface="TH SarabunPSK" pitchFamily="34" charset="-34"/>
              </a:rPr>
              <a:t> </a:t>
            </a:r>
            <a:endParaRPr lang="en-US" sz="2400" b="1" dirty="0" smtClean="0">
              <a:solidFill>
                <a:srgbClr val="042590"/>
              </a:solidFill>
              <a:latin typeface="TH SarabunPSK" pitchFamily="34" charset="-34"/>
              <a:cs typeface="TH SarabunPSK" pitchFamily="34" charset="-34"/>
            </a:endParaRPr>
          </a:p>
          <a:p>
            <a:pPr algn="thaiDist"/>
            <a:r>
              <a:rPr lang="en-US" sz="2400" b="1" dirty="0">
                <a:solidFill>
                  <a:srgbClr val="042590"/>
                </a:solidFill>
                <a:latin typeface="TH SarabunPSK" pitchFamily="34" charset="-34"/>
                <a:cs typeface="TH SarabunPSK" pitchFamily="34" charset="-34"/>
              </a:rPr>
              <a:t>	</a:t>
            </a:r>
            <a:r>
              <a:rPr lang="en-US" sz="2400" b="1" dirty="0" smtClean="0">
                <a:solidFill>
                  <a:srgbClr val="042590"/>
                </a:solidFill>
                <a:latin typeface="TH SarabunPSK" pitchFamily="34" charset="-34"/>
                <a:cs typeface="TH SarabunPSK" pitchFamily="34" charset="-34"/>
              </a:rPr>
              <a:t>- </a:t>
            </a:r>
            <a:r>
              <a:rPr lang="th-TH" sz="2400" b="1" dirty="0" smtClean="0">
                <a:solidFill>
                  <a:srgbClr val="FF0000"/>
                </a:solidFill>
                <a:latin typeface="TH SarabunPSK" pitchFamily="34" charset="-34"/>
                <a:cs typeface="TH SarabunPSK" pitchFamily="34" charset="-34"/>
              </a:rPr>
              <a:t>หลักฐานนั้นต้องขึ้นประกาศเผยแพร่ไว้บนเว็บไซต์</a:t>
            </a:r>
            <a:r>
              <a:rPr lang="th-TH" sz="2400" b="1" dirty="0" smtClean="0">
                <a:solidFill>
                  <a:srgbClr val="042590"/>
                </a:solidFill>
                <a:latin typeface="TH SarabunPSK" pitchFamily="34" charset="-34"/>
                <a:cs typeface="TH SarabunPSK" pitchFamily="34" charset="-34"/>
              </a:rPr>
              <a:t>ของหน่วยงานให้สาธารณชนทราบด้วย </a:t>
            </a:r>
            <a:endParaRPr lang="en-US" sz="2400" b="1" dirty="0" smtClean="0">
              <a:solidFill>
                <a:srgbClr val="042590"/>
              </a:solidFill>
              <a:latin typeface="TH SarabunPSK" pitchFamily="34" charset="-34"/>
              <a:cs typeface="TH SarabunPSK" pitchFamily="34" charset="-34"/>
            </a:endParaRPr>
          </a:p>
          <a:p>
            <a:pPr algn="thaiDist"/>
            <a:r>
              <a:rPr lang="en-US" sz="2400" b="1" dirty="0">
                <a:solidFill>
                  <a:srgbClr val="042590"/>
                </a:solidFill>
                <a:latin typeface="TH SarabunPSK" pitchFamily="34" charset="-34"/>
                <a:cs typeface="TH SarabunPSK" pitchFamily="34" charset="-34"/>
              </a:rPr>
              <a:t>	</a:t>
            </a:r>
            <a:r>
              <a:rPr lang="en-US" sz="2400" b="1" dirty="0" smtClean="0">
                <a:solidFill>
                  <a:srgbClr val="042590"/>
                </a:solidFill>
                <a:latin typeface="TH SarabunPSK" pitchFamily="34" charset="-34"/>
                <a:cs typeface="TH SarabunPSK" pitchFamily="34" charset="-34"/>
              </a:rPr>
              <a:t>- </a:t>
            </a:r>
            <a:r>
              <a:rPr lang="th-TH" sz="2400" b="1" dirty="0" smtClean="0">
                <a:solidFill>
                  <a:srgbClr val="042590"/>
                </a:solidFill>
                <a:latin typeface="TH SarabunPSK" pitchFamily="34" charset="-34"/>
                <a:cs typeface="TH SarabunPSK" pitchFamily="34" charset="-34"/>
              </a:rPr>
              <a:t>หาก ผลการดำเนินงานเรื่องร้องเรียนจัดซื้อจัดจ้างนั้น</a:t>
            </a:r>
            <a:r>
              <a:rPr lang="th-TH" sz="2400" b="1" dirty="0" smtClean="0">
                <a:solidFill>
                  <a:srgbClr val="FF0000"/>
                </a:solidFill>
                <a:latin typeface="TH SarabunPSK" pitchFamily="34" charset="-34"/>
                <a:cs typeface="TH SarabunPSK" pitchFamily="34" charset="-34"/>
              </a:rPr>
              <a:t>ไม่ได้ขึ้นประกาศเผยแพร่ไว้บนเว็บไซต์ เนื่องจากเป็นเอกสารลับหรือเป็นข้อจำกัดทางด้านกฎหมาย </a:t>
            </a:r>
            <a:r>
              <a:rPr lang="th-TH" sz="2400" b="1" dirty="0" smtClean="0">
                <a:solidFill>
                  <a:srgbClr val="042590"/>
                </a:solidFill>
                <a:latin typeface="TH SarabunPSK" pitchFamily="34" charset="-34"/>
                <a:cs typeface="TH SarabunPSK" pitchFamily="34" charset="-34"/>
              </a:rPr>
              <a:t>ให้หน่วยงาน</a:t>
            </a:r>
            <a:r>
              <a:rPr lang="th-TH" sz="2400" b="1" dirty="0" smtClean="0">
                <a:solidFill>
                  <a:srgbClr val="FF0000"/>
                </a:solidFill>
                <a:latin typeface="TH SarabunPSK" pitchFamily="34" charset="-34"/>
                <a:cs typeface="TH SarabunPSK" pitchFamily="34" charset="-34"/>
              </a:rPr>
              <a:t>ระบุเหตุผลและแนบเอกสารหลักฐาน</a:t>
            </a:r>
            <a:r>
              <a:rPr lang="th-TH" sz="2400" b="1" dirty="0" smtClean="0">
                <a:solidFill>
                  <a:srgbClr val="042590"/>
                </a:solidFill>
                <a:latin typeface="TH SarabunPSK" pitchFamily="34" charset="-34"/>
                <a:cs typeface="TH SarabunPSK" pitchFamily="34" charset="-34"/>
              </a:rPr>
              <a:t>ที่จะแสดงให้เห็นว่าเป็นข้อจำกัดที่ไม่สามารถเผยแพร่ได้เพื่อให้ผู้ประเมินผลใช้ประกอบการพิจารณาคะแนน</a:t>
            </a:r>
            <a:endParaRPr lang="en-US" sz="2400" b="1" dirty="0">
              <a:solidFill>
                <a:srgbClr val="042590"/>
              </a:solidFill>
              <a:latin typeface="TH SarabunPSK" pitchFamily="34" charset="-34"/>
              <a:cs typeface="TH SarabunPSK" pitchFamily="34" charset="-34"/>
            </a:endParaRPr>
          </a:p>
        </p:txBody>
      </p:sp>
      <p:sp>
        <p:nvSpPr>
          <p:cNvPr id="11" name="Title 2"/>
          <p:cNvSpPr txBox="1">
            <a:spLocks/>
          </p:cNvSpPr>
          <p:nvPr/>
        </p:nvSpPr>
        <p:spPr>
          <a:xfrm>
            <a:off x="65088" y="333375"/>
            <a:ext cx="6072187" cy="611188"/>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3200" b="1" dirty="0" smtClean="0">
                <a:solidFill>
                  <a:prstClr val="black"/>
                </a:solidFill>
                <a:latin typeface="TH SarabunPSK" pitchFamily="34" charset="-34"/>
                <a:cs typeface="TH SarabunPSK" pitchFamily="34" charset="-34"/>
              </a:rPr>
              <a:t>EB</a:t>
            </a:r>
            <a:r>
              <a:rPr lang="th-TH" sz="3200" b="1" dirty="0" smtClean="0">
                <a:solidFill>
                  <a:prstClr val="black"/>
                </a:solidFill>
                <a:latin typeface="TH SarabunPSK" pitchFamily="34" charset="-34"/>
                <a:cs typeface="TH SarabunPSK" pitchFamily="34" charset="-34"/>
              </a:rPr>
              <a:t>8</a:t>
            </a:r>
            <a:r>
              <a:rPr lang="en-US" sz="3200" b="1" dirty="0" smtClean="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ระบบการร้องเรียนขององค์กร</a:t>
            </a:r>
            <a:endParaRPr lang="th-TH" sz="3100" b="1" dirty="0">
              <a:solidFill>
                <a:prstClr val="black"/>
              </a:solidFill>
              <a:latin typeface="TH SarabunPSK" pitchFamily="34" charset="-34"/>
              <a:cs typeface="TH SarabunPSK" pitchFamily="34" charset="-34"/>
            </a:endParaRPr>
          </a:p>
        </p:txBody>
      </p:sp>
    </p:spTree>
    <p:extLst>
      <p:ext uri="{BB962C8B-B14F-4D97-AF65-F5344CB8AC3E}">
        <p14:creationId xmlns="" xmlns:p14="http://schemas.microsoft.com/office/powerpoint/2010/main" val="2888400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8332" y="1587641"/>
            <a:ext cx="8089868" cy="16889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สี่เหลี่ยมผืนผ้ามุมมน 5"/>
          <p:cNvSpPr/>
          <p:nvPr/>
        </p:nvSpPr>
        <p:spPr>
          <a:xfrm>
            <a:off x="503825" y="3657600"/>
            <a:ext cx="7725775" cy="1752600"/>
          </a:xfrm>
          <a:prstGeom prst="roundRect">
            <a:avLst/>
          </a:prstGeom>
          <a:solidFill>
            <a:srgbClr val="FFFF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 name="TextBox 3"/>
          <p:cNvSpPr txBox="1"/>
          <p:nvPr/>
        </p:nvSpPr>
        <p:spPr>
          <a:xfrm>
            <a:off x="609599" y="3716208"/>
            <a:ext cx="7475475" cy="1569660"/>
          </a:xfrm>
          <a:prstGeom prst="rect">
            <a:avLst/>
          </a:prstGeom>
          <a:noFill/>
        </p:spPr>
        <p:txBody>
          <a:bodyPr wrap="square" rtlCol="0">
            <a:spAutoFit/>
          </a:bodyPr>
          <a:lstStyle/>
          <a:p>
            <a:pPr algn="thaiDist"/>
            <a:r>
              <a:rPr lang="en-US" sz="2400" b="1" dirty="0" smtClean="0">
                <a:solidFill>
                  <a:schemeClr val="bg1"/>
                </a:solidFill>
                <a:latin typeface="TH SarabunPSK" pitchFamily="34" charset="-34"/>
                <a:cs typeface="TH SarabunPSK" pitchFamily="34" charset="-34"/>
              </a:rPr>
              <a:t>	- </a:t>
            </a:r>
            <a:r>
              <a:rPr lang="th-TH" sz="2400" b="1" dirty="0" smtClean="0">
                <a:solidFill>
                  <a:schemeClr val="bg1"/>
                </a:solidFill>
                <a:latin typeface="TH SarabunPSK" pitchFamily="34" charset="-34"/>
                <a:cs typeface="TH SarabunPSK" pitchFamily="34" charset="-34"/>
              </a:rPr>
              <a:t>หน่วยงานต้องแสดงหลักฐานเกี่ยวกับรายงานสรุปผลการดำเนินการเรื่องร้องเรียนทั่วไป ของทั้งปีงบประมาณ พ.ศ. 2560 หรือ เฉพาะราย</a:t>
            </a:r>
            <a:r>
              <a:rPr lang="th-TH" sz="2400" b="1" dirty="0" err="1" smtClean="0">
                <a:solidFill>
                  <a:schemeClr val="bg1"/>
                </a:solidFill>
                <a:latin typeface="TH SarabunPSK" pitchFamily="34" charset="-34"/>
                <a:cs typeface="TH SarabunPSK" pitchFamily="34" charset="-34"/>
              </a:rPr>
              <a:t>ไตรมาส</a:t>
            </a:r>
            <a:r>
              <a:rPr lang="th-TH" sz="2400" b="1" dirty="0" smtClean="0">
                <a:solidFill>
                  <a:schemeClr val="bg1"/>
                </a:solidFill>
                <a:latin typeface="TH SarabunPSK" pitchFamily="34" charset="-34"/>
                <a:cs typeface="TH SarabunPSK" pitchFamily="34" charset="-34"/>
              </a:rPr>
              <a:t>ที่ 2-3 โดยหลักฐานนั้นต้องมีการระบุปัญหา อุปสรรค และแนวทางแก้ไขในการปฏิบัติงานเรื่องร้องเรียนทั่วไปด้วย</a:t>
            </a:r>
            <a:endParaRPr lang="en-US" sz="2400" b="1" dirty="0">
              <a:solidFill>
                <a:schemeClr val="bg1"/>
              </a:solidFill>
              <a:latin typeface="TH SarabunPSK" pitchFamily="34" charset="-34"/>
              <a:cs typeface="TH SarabunPSK" pitchFamily="34" charset="-34"/>
            </a:endParaRPr>
          </a:p>
        </p:txBody>
      </p:sp>
      <p:sp>
        <p:nvSpPr>
          <p:cNvPr id="11" name="Title 2"/>
          <p:cNvSpPr txBox="1">
            <a:spLocks/>
          </p:cNvSpPr>
          <p:nvPr/>
        </p:nvSpPr>
        <p:spPr>
          <a:xfrm>
            <a:off x="65088" y="333375"/>
            <a:ext cx="6072187" cy="611188"/>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3200" b="1" dirty="0" smtClean="0">
                <a:solidFill>
                  <a:prstClr val="black"/>
                </a:solidFill>
                <a:latin typeface="TH SarabunPSK" pitchFamily="34" charset="-34"/>
                <a:cs typeface="TH SarabunPSK" pitchFamily="34" charset="-34"/>
              </a:rPr>
              <a:t>EB</a:t>
            </a:r>
            <a:r>
              <a:rPr lang="th-TH" sz="3200" b="1" dirty="0" smtClean="0">
                <a:solidFill>
                  <a:prstClr val="black"/>
                </a:solidFill>
                <a:latin typeface="TH SarabunPSK" pitchFamily="34" charset="-34"/>
                <a:cs typeface="TH SarabunPSK" pitchFamily="34" charset="-34"/>
              </a:rPr>
              <a:t>8</a:t>
            </a:r>
            <a:r>
              <a:rPr lang="en-US" sz="3200" b="1" dirty="0" smtClean="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ระบบการร้องเรียนขององค์กร</a:t>
            </a:r>
            <a:endParaRPr lang="th-TH" sz="3100" b="1" dirty="0">
              <a:solidFill>
                <a:prstClr val="black"/>
              </a:solidFill>
              <a:latin typeface="TH SarabunPSK" pitchFamily="34" charset="-34"/>
              <a:cs typeface="TH SarabunPSK" pitchFamily="34" charset="-34"/>
            </a:endParaRPr>
          </a:p>
        </p:txBody>
      </p:sp>
      <p:grpSp>
        <p:nvGrpSpPr>
          <p:cNvPr id="2" name="กลุ่ม 9"/>
          <p:cNvGrpSpPr/>
          <p:nvPr/>
        </p:nvGrpSpPr>
        <p:grpSpPr>
          <a:xfrm>
            <a:off x="6757539" y="1938619"/>
            <a:ext cx="1636987" cy="627129"/>
            <a:chOff x="9919855" y="1792730"/>
            <a:chExt cx="1636987" cy="627129"/>
          </a:xfrm>
        </p:grpSpPr>
        <p:sp>
          <p:nvSpPr>
            <p:cNvPr id="12" name="แผนผังลําดับงาน: กระบวนการสำรอง 11"/>
            <p:cNvSpPr/>
            <p:nvPr/>
          </p:nvSpPr>
          <p:spPr>
            <a:xfrm>
              <a:off x="9919855" y="1792730"/>
              <a:ext cx="1636987" cy="627129"/>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0057894" y="1792730"/>
              <a:ext cx="1377300" cy="584775"/>
            </a:xfrm>
            <a:prstGeom prst="rect">
              <a:avLst/>
            </a:prstGeom>
            <a:noFill/>
          </p:spPr>
          <p:txBody>
            <a:bodyPr wrap="none" rtlCol="0">
              <a:spAutoFit/>
            </a:bodyPr>
            <a:lstStyle/>
            <a:p>
              <a:pPr algn="ctr"/>
              <a:r>
                <a:rPr lang="th-TH" sz="3200" b="1" dirty="0" smtClean="0">
                  <a:solidFill>
                    <a:schemeClr val="bg1"/>
                  </a:solidFill>
                  <a:latin typeface="TH SarabunIT๙" pitchFamily="34" charset="-34"/>
                </a:rPr>
                <a:t>1</a:t>
              </a:r>
              <a:r>
                <a:rPr lang="en-US" sz="3200" b="1" dirty="0" smtClean="0">
                  <a:solidFill>
                    <a:schemeClr val="bg1"/>
                  </a:solidFill>
                  <a:latin typeface="TH SarabunIT๙" pitchFamily="34" charset="-34"/>
                </a:rPr>
                <a:t> </a:t>
              </a:r>
              <a:r>
                <a:rPr lang="th-TH" sz="3200" b="1" dirty="0" smtClean="0">
                  <a:solidFill>
                    <a:schemeClr val="bg1"/>
                  </a:solidFill>
                  <a:latin typeface="TH SarabunIT๙" pitchFamily="34" charset="-34"/>
                </a:rPr>
                <a:t>คะแนน</a:t>
              </a:r>
              <a:endParaRPr lang="en-US" sz="3200" b="1" dirty="0">
                <a:solidFill>
                  <a:schemeClr val="bg1"/>
                </a:solidFill>
                <a:latin typeface="TH SarabunIT๙" pitchFamily="34" charset="-34"/>
              </a:endParaRPr>
            </a:p>
          </p:txBody>
        </p:sp>
      </p:grpSp>
    </p:spTree>
    <p:extLst>
      <p:ext uri="{BB962C8B-B14F-4D97-AF65-F5344CB8AC3E}">
        <p14:creationId xmlns="" xmlns:p14="http://schemas.microsoft.com/office/powerpoint/2010/main" val="3036296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สี่เหลี่ยมผืนผ้ามุมมน 5"/>
          <p:cNvSpPr/>
          <p:nvPr/>
        </p:nvSpPr>
        <p:spPr>
          <a:xfrm>
            <a:off x="656225" y="1389192"/>
            <a:ext cx="7725775" cy="3030408"/>
          </a:xfrm>
          <a:prstGeom prst="roundRect">
            <a:avLst/>
          </a:prstGeom>
          <a:solidFill>
            <a:srgbClr val="FFFF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 name="TextBox 3"/>
          <p:cNvSpPr txBox="1"/>
          <p:nvPr/>
        </p:nvSpPr>
        <p:spPr>
          <a:xfrm>
            <a:off x="761999" y="1447800"/>
            <a:ext cx="7475475" cy="2677656"/>
          </a:xfrm>
          <a:prstGeom prst="rect">
            <a:avLst/>
          </a:prstGeom>
          <a:noFill/>
        </p:spPr>
        <p:txBody>
          <a:bodyPr wrap="square" rtlCol="0">
            <a:spAutoFit/>
          </a:bodyPr>
          <a:lstStyle/>
          <a:p>
            <a:pPr algn="thaiDist"/>
            <a:r>
              <a:rPr lang="en-US" sz="2400" b="1" dirty="0" smtClean="0">
                <a:solidFill>
                  <a:schemeClr val="bg1"/>
                </a:solidFill>
                <a:latin typeface="TH SarabunPSK" pitchFamily="34" charset="-34"/>
                <a:cs typeface="TH SarabunPSK" pitchFamily="34" charset="-34"/>
              </a:rPr>
              <a:t>	</a:t>
            </a:r>
            <a:r>
              <a:rPr lang="th-TH" sz="2400" b="1" dirty="0" smtClean="0">
                <a:solidFill>
                  <a:schemeClr val="bg1"/>
                </a:solidFill>
                <a:latin typeface="TH SarabunPSK" pitchFamily="34" charset="-34"/>
                <a:cs typeface="TH SarabunPSK" pitchFamily="34" charset="-34"/>
              </a:rPr>
              <a:t>กรณี ทั้งปีงบประมาณ พ.ศ. 2560 หน่วยงาน</a:t>
            </a:r>
            <a:r>
              <a:rPr lang="th-TH" sz="2400" b="1" dirty="0" smtClean="0">
                <a:solidFill>
                  <a:srgbClr val="FF0000"/>
                </a:solidFill>
                <a:latin typeface="TH SarabunPSK" pitchFamily="34" charset="-34"/>
                <a:cs typeface="TH SarabunPSK" pitchFamily="34" charset="-34"/>
              </a:rPr>
              <a:t>ไม่มี</a:t>
            </a:r>
            <a:r>
              <a:rPr lang="th-TH" sz="2400" b="1" dirty="0" smtClean="0">
                <a:solidFill>
                  <a:schemeClr val="bg1"/>
                </a:solidFill>
                <a:latin typeface="TH SarabunPSK" pitchFamily="34" charset="-34"/>
                <a:cs typeface="TH SarabunPSK" pitchFamily="34" charset="-34"/>
              </a:rPr>
              <a:t>เรื่องร้องเรียนทั่วไป หน่วยงานต้องแสดงหลักฐาน </a:t>
            </a:r>
            <a:endParaRPr lang="en-US" sz="2400" b="1" dirty="0" smtClean="0">
              <a:solidFill>
                <a:schemeClr val="bg1"/>
              </a:solidFill>
              <a:latin typeface="TH SarabunPSK" pitchFamily="34" charset="-34"/>
              <a:cs typeface="TH SarabunPSK" pitchFamily="34" charset="-34"/>
            </a:endParaRPr>
          </a:p>
          <a:p>
            <a:pPr algn="thaiDist"/>
            <a:r>
              <a:rPr lang="en-US" sz="2400" b="1" dirty="0">
                <a:solidFill>
                  <a:schemeClr val="bg1"/>
                </a:solidFill>
                <a:latin typeface="TH SarabunPSK" pitchFamily="34" charset="-34"/>
                <a:cs typeface="TH SarabunPSK" pitchFamily="34" charset="-34"/>
              </a:rPr>
              <a:t>	</a:t>
            </a:r>
            <a:r>
              <a:rPr lang="en-US" sz="2400" b="1" dirty="0" smtClean="0">
                <a:solidFill>
                  <a:schemeClr val="bg2">
                    <a:lumMod val="75000"/>
                  </a:schemeClr>
                </a:solidFill>
                <a:latin typeface="TH SarabunPSK" pitchFamily="34" charset="-34"/>
                <a:cs typeface="TH SarabunPSK" pitchFamily="34" charset="-34"/>
              </a:rPr>
              <a:t>- </a:t>
            </a:r>
            <a:r>
              <a:rPr lang="th-TH" sz="2400" b="1" dirty="0" smtClean="0">
                <a:solidFill>
                  <a:schemeClr val="bg2">
                    <a:lumMod val="75000"/>
                  </a:schemeClr>
                </a:solidFill>
                <a:latin typeface="TH SarabunPSK" pitchFamily="34" charset="-34"/>
                <a:cs typeface="TH SarabunPSK" pitchFamily="34" charset="-34"/>
              </a:rPr>
              <a:t>รายงานสรุปผลที่นำเสนอต่อผู้บริหาร หรือ เอกสาร/หลักฐานอื่นๆ ที่แสดงข้อเท็จจริงว่าปีงบประมาณ พ.ศ. 2560</a:t>
            </a:r>
            <a:r>
              <a:rPr lang="th-TH" sz="2400" b="1" dirty="0" smtClean="0">
                <a:solidFill>
                  <a:srgbClr val="FF0000"/>
                </a:solidFill>
                <a:latin typeface="TH SarabunPSK" pitchFamily="34" charset="-34"/>
                <a:cs typeface="TH SarabunPSK" pitchFamily="34" charset="-34"/>
              </a:rPr>
              <a:t> หน่วยงานไม่ได้มีการดำเนินการสรุปผลการดำเนินการเรื่องร้องเรียนทั่วไป</a:t>
            </a:r>
            <a:r>
              <a:rPr lang="th-TH" sz="2400" b="1" dirty="0" smtClean="0">
                <a:solidFill>
                  <a:schemeClr val="bg2">
                    <a:lumMod val="75000"/>
                  </a:schemeClr>
                </a:solidFill>
                <a:latin typeface="TH SarabunPSK" pitchFamily="34" charset="-34"/>
                <a:cs typeface="TH SarabunPSK" pitchFamily="34" charset="-34"/>
              </a:rPr>
              <a:t>เนื่องจากไม่มีเรื่องร้องเรียนเข้ามายังหน่วยงานผู้เข้ารับการประเมินเลย ทั้งนี้เพื่อเป็นการแสดงความโปร่งใสในการปฏิบัติงานตามกระบวนการจัดการเรื่องราวร้องทุกข์ที่หน่วยงานควรปฏิบัติ</a:t>
            </a:r>
            <a:endParaRPr lang="en-US" sz="2400" b="1" dirty="0">
              <a:solidFill>
                <a:schemeClr val="bg2">
                  <a:lumMod val="75000"/>
                </a:schemeClr>
              </a:solidFill>
              <a:latin typeface="TH SarabunPSK" pitchFamily="34" charset="-34"/>
              <a:cs typeface="TH SarabunPSK" pitchFamily="34" charset="-34"/>
            </a:endParaRPr>
          </a:p>
        </p:txBody>
      </p:sp>
      <p:sp>
        <p:nvSpPr>
          <p:cNvPr id="5" name="Title 2"/>
          <p:cNvSpPr txBox="1">
            <a:spLocks/>
          </p:cNvSpPr>
          <p:nvPr/>
        </p:nvSpPr>
        <p:spPr>
          <a:xfrm>
            <a:off x="65088" y="333375"/>
            <a:ext cx="6072187" cy="611188"/>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3200" b="1" dirty="0" smtClean="0">
                <a:solidFill>
                  <a:prstClr val="black"/>
                </a:solidFill>
                <a:latin typeface="TH SarabunPSK" pitchFamily="34" charset="-34"/>
                <a:cs typeface="TH SarabunPSK" pitchFamily="34" charset="-34"/>
              </a:rPr>
              <a:t>EB</a:t>
            </a:r>
            <a:r>
              <a:rPr lang="th-TH" sz="3200" b="1" dirty="0" smtClean="0">
                <a:solidFill>
                  <a:prstClr val="black"/>
                </a:solidFill>
                <a:latin typeface="TH SarabunPSK" pitchFamily="34" charset="-34"/>
                <a:cs typeface="TH SarabunPSK" pitchFamily="34" charset="-34"/>
              </a:rPr>
              <a:t>8</a:t>
            </a:r>
            <a:r>
              <a:rPr lang="en-US" sz="3200" b="1" dirty="0" smtClean="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ระบบการร้องเรียนขององค์กร</a:t>
            </a:r>
            <a:endParaRPr lang="th-TH" sz="3100" b="1" dirty="0">
              <a:solidFill>
                <a:prstClr val="black"/>
              </a:solidFill>
              <a:latin typeface="TH SarabunPSK" pitchFamily="34" charset="-34"/>
              <a:cs typeface="TH SarabunPSK" pitchFamily="34" charset="-34"/>
            </a:endParaRPr>
          </a:p>
        </p:txBody>
      </p:sp>
    </p:spTree>
    <p:extLst>
      <p:ext uri="{BB962C8B-B14F-4D97-AF65-F5344CB8AC3E}">
        <p14:creationId xmlns="" xmlns:p14="http://schemas.microsoft.com/office/powerpoint/2010/main" val="10618551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5088" y="333375"/>
            <a:ext cx="6072187" cy="611188"/>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3200" b="1" dirty="0" smtClean="0">
                <a:solidFill>
                  <a:prstClr val="black"/>
                </a:solidFill>
                <a:latin typeface="TH SarabunPSK" pitchFamily="34" charset="-34"/>
                <a:cs typeface="TH SarabunPSK" pitchFamily="34" charset="-34"/>
              </a:rPr>
              <a:t>EB</a:t>
            </a:r>
            <a:r>
              <a:rPr lang="th-TH" sz="3200" b="1" dirty="0" smtClean="0">
                <a:solidFill>
                  <a:prstClr val="black"/>
                </a:solidFill>
                <a:latin typeface="TH SarabunPSK" pitchFamily="34" charset="-34"/>
                <a:cs typeface="TH SarabunPSK" pitchFamily="34" charset="-34"/>
              </a:rPr>
              <a:t>8</a:t>
            </a:r>
            <a:r>
              <a:rPr lang="en-US" sz="3200" b="1" dirty="0" smtClean="0">
                <a:solidFill>
                  <a:prstClr val="black"/>
                </a:solidFill>
                <a:latin typeface="TH SarabunPSK" pitchFamily="34" charset="-34"/>
                <a:cs typeface="TH SarabunPSK" pitchFamily="34" charset="-34"/>
              </a:rPr>
              <a:t> </a:t>
            </a:r>
            <a:r>
              <a:rPr lang="th-TH" sz="3200" b="1" dirty="0" smtClean="0">
                <a:solidFill>
                  <a:prstClr val="black"/>
                </a:solidFill>
                <a:latin typeface="TH SarabunPSK" pitchFamily="34" charset="-34"/>
                <a:cs typeface="TH SarabunPSK" pitchFamily="34" charset="-34"/>
              </a:rPr>
              <a:t>ระบบการร้องเรียนขององค์กร</a:t>
            </a:r>
            <a:endParaRPr lang="th-TH" sz="3100" b="1" dirty="0">
              <a:solidFill>
                <a:prstClr val="black"/>
              </a:solidFill>
              <a:latin typeface="TH SarabunPSK" pitchFamily="34" charset="-34"/>
              <a:cs typeface="TH SarabunPSK" pitchFamily="34" charset="-34"/>
            </a:endParaRPr>
          </a:p>
        </p:txBody>
      </p:sp>
      <p:sp>
        <p:nvSpPr>
          <p:cNvPr id="9" name="Rectangle 3"/>
          <p:cNvSpPr/>
          <p:nvPr/>
        </p:nvSpPr>
        <p:spPr>
          <a:xfrm>
            <a:off x="392113" y="2070100"/>
            <a:ext cx="2628900" cy="4140200"/>
          </a:xfrm>
          <a:prstGeom prst="rec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endParaRPr lang="th-TH" sz="2000" b="1" dirty="0">
              <a:solidFill>
                <a:srgbClr val="C00000"/>
              </a:solidFill>
              <a:latin typeface="TH SarabunPSK" pitchFamily="34" charset="-34"/>
              <a:cs typeface="TH SarabunPSK" pitchFamily="34" charset="-34"/>
            </a:endParaRPr>
          </a:p>
          <a:p>
            <a:pPr eaLnBrk="1" fontAlgn="auto" hangingPunct="1">
              <a:spcBef>
                <a:spcPts val="0"/>
              </a:spcBef>
              <a:spcAft>
                <a:spcPts val="0"/>
              </a:spcAft>
              <a:defRPr/>
            </a:pPr>
            <a:endParaRPr lang="th-TH" sz="2000" b="1" dirty="0">
              <a:solidFill>
                <a:srgbClr val="FFFF00"/>
              </a:solidFill>
              <a:latin typeface="TH SarabunPSK" pitchFamily="34" charset="-34"/>
              <a:cs typeface="TH SarabunPSK" pitchFamily="34" charset="-34"/>
            </a:endParaRPr>
          </a:p>
          <a:p>
            <a:pPr eaLnBrk="1" fontAlgn="auto" hangingPunct="1">
              <a:spcBef>
                <a:spcPts val="0"/>
              </a:spcBef>
              <a:spcAft>
                <a:spcPts val="0"/>
              </a:spcAft>
              <a:defRPr/>
            </a:pPr>
            <a:r>
              <a:rPr lang="en-US" sz="2200" b="1" dirty="0" smtClean="0">
                <a:solidFill>
                  <a:schemeClr val="bg1"/>
                </a:solidFill>
                <a:latin typeface="TH SarabunPSK" pitchFamily="34" charset="-34"/>
                <a:cs typeface="TH SarabunPSK" pitchFamily="34" charset="-34"/>
              </a:rPr>
              <a:t>EB8</a:t>
            </a:r>
            <a:r>
              <a:rPr lang="th-TH" sz="2200" b="1" dirty="0" smtClean="0">
                <a:solidFill>
                  <a:schemeClr val="bg1"/>
                </a:solidFill>
                <a:latin typeface="TH SarabunPSK" pitchFamily="34" charset="-34"/>
                <a:cs typeface="TH SarabunPSK" pitchFamily="34" charset="-34"/>
              </a:rPr>
              <a:t> (</a:t>
            </a:r>
            <a:r>
              <a:rPr lang="en-US" sz="2200" b="1" dirty="0" smtClean="0">
                <a:solidFill>
                  <a:schemeClr val="bg1"/>
                </a:solidFill>
                <a:latin typeface="TH SarabunPSK" pitchFamily="34" charset="-34"/>
                <a:cs typeface="TH SarabunPSK" pitchFamily="34" charset="-34"/>
              </a:rPr>
              <a:t>1-3</a:t>
            </a:r>
            <a:r>
              <a:rPr lang="th-TH" sz="2200" b="1" dirty="0" smtClean="0">
                <a:solidFill>
                  <a:schemeClr val="bg1"/>
                </a:solidFill>
                <a:latin typeface="TH SarabunPSK" pitchFamily="34" charset="-34"/>
                <a:cs typeface="TH SarabunPSK" pitchFamily="34" charset="-34"/>
              </a:rPr>
              <a:t>) </a:t>
            </a:r>
            <a:endParaRPr lang="th-TH" sz="2200" b="1" dirty="0">
              <a:solidFill>
                <a:schemeClr val="bg1"/>
              </a:solidFill>
              <a:latin typeface="TH SarabunPSK" pitchFamily="34" charset="-34"/>
              <a:cs typeface="TH SarabunPSK" pitchFamily="34" charset="-34"/>
            </a:endParaRPr>
          </a:p>
          <a:p>
            <a:pPr eaLnBrk="1" fontAlgn="auto" hangingPunct="1">
              <a:spcBef>
                <a:spcPts val="0"/>
              </a:spcBef>
              <a:spcAft>
                <a:spcPts val="0"/>
              </a:spcAft>
              <a:defRPr/>
            </a:pPr>
            <a:r>
              <a:rPr lang="th-TH" sz="2200" b="1" dirty="0">
                <a:solidFill>
                  <a:srgbClr val="FF0000"/>
                </a:solidFill>
                <a:latin typeface="TH SarabunPSK" pitchFamily="34" charset="-34"/>
                <a:cs typeface="TH SarabunPSK" pitchFamily="34" charset="-34"/>
              </a:rPr>
              <a:t>( </a:t>
            </a:r>
            <a:r>
              <a:rPr lang="en-US" sz="2200" b="1" dirty="0">
                <a:solidFill>
                  <a:srgbClr val="FF0000"/>
                </a:solidFill>
                <a:latin typeface="TH SarabunPSK" pitchFamily="34" charset="-34"/>
                <a:cs typeface="TH SarabunPSK" pitchFamily="34" charset="-34"/>
              </a:rPr>
              <a:t>3</a:t>
            </a:r>
            <a:r>
              <a:rPr lang="th-TH" sz="2200" b="1" dirty="0" smtClean="0">
                <a:solidFill>
                  <a:srgbClr val="FF0000"/>
                </a:solidFill>
                <a:latin typeface="TH SarabunPSK" pitchFamily="34" charset="-34"/>
                <a:cs typeface="TH SarabunPSK" pitchFamily="34" charset="-34"/>
              </a:rPr>
              <a:t>  </a:t>
            </a:r>
            <a:r>
              <a:rPr lang="th-TH" sz="2200" b="1" dirty="0">
                <a:solidFill>
                  <a:srgbClr val="FF0000"/>
                </a:solidFill>
                <a:latin typeface="TH SarabunPSK" pitchFamily="34" charset="-34"/>
                <a:cs typeface="TH SarabunPSK" pitchFamily="34" charset="-34"/>
              </a:rPr>
              <a:t>คะแนน ข้อละ </a:t>
            </a:r>
            <a:r>
              <a:rPr lang="en-US" sz="2200" b="1" dirty="0">
                <a:solidFill>
                  <a:srgbClr val="FF0000"/>
                </a:solidFill>
                <a:latin typeface="TH SarabunPSK" pitchFamily="34" charset="-34"/>
                <a:cs typeface="TH SarabunPSK" pitchFamily="34" charset="-34"/>
              </a:rPr>
              <a:t>1</a:t>
            </a:r>
            <a:r>
              <a:rPr lang="th-TH" sz="2200" b="1" dirty="0" smtClean="0">
                <a:solidFill>
                  <a:srgbClr val="FF0000"/>
                </a:solidFill>
                <a:latin typeface="TH SarabunPSK" pitchFamily="34" charset="-34"/>
                <a:cs typeface="TH SarabunPSK" pitchFamily="34" charset="-34"/>
              </a:rPr>
              <a:t> </a:t>
            </a:r>
            <a:r>
              <a:rPr lang="th-TH" sz="2200" b="1" dirty="0">
                <a:solidFill>
                  <a:srgbClr val="FF0000"/>
                </a:solidFill>
                <a:latin typeface="TH SarabunPSK" pitchFamily="34" charset="-34"/>
                <a:cs typeface="TH SarabunPSK" pitchFamily="34" charset="-34"/>
              </a:rPr>
              <a:t>คะแนน)</a:t>
            </a:r>
          </a:p>
          <a:p>
            <a:pPr eaLnBrk="1" fontAlgn="auto" hangingPunct="1">
              <a:spcBef>
                <a:spcPts val="0"/>
              </a:spcBef>
              <a:spcAft>
                <a:spcPts val="0"/>
              </a:spcAft>
              <a:defRPr/>
            </a:pPr>
            <a:r>
              <a:rPr lang="th-TH" sz="2200" b="1" dirty="0">
                <a:solidFill>
                  <a:schemeClr val="bg1"/>
                </a:solidFill>
                <a:latin typeface="TH SarabunPSK" pitchFamily="34" charset="-34"/>
                <a:cs typeface="TH SarabunPSK" pitchFamily="34" charset="-34"/>
              </a:rPr>
              <a:t>อาจทำในรูปคู่มือ/แนวปฏิบัติ</a:t>
            </a:r>
          </a:p>
          <a:p>
            <a:pPr eaLnBrk="1" fontAlgn="auto" hangingPunct="1">
              <a:spcBef>
                <a:spcPts val="0"/>
              </a:spcBef>
              <a:spcAft>
                <a:spcPts val="0"/>
              </a:spcAft>
              <a:defRPr/>
            </a:pPr>
            <a:r>
              <a:rPr lang="th-TH" sz="2200" b="1" dirty="0">
                <a:solidFill>
                  <a:schemeClr val="bg1"/>
                </a:solidFill>
                <a:latin typeface="TH SarabunPSK" pitchFamily="34" charset="-34"/>
                <a:cs typeface="TH SarabunPSK" pitchFamily="34" charset="-34"/>
              </a:rPr>
              <a:t>โดยมีรายละเอียดตามนี้</a:t>
            </a:r>
          </a:p>
          <a:p>
            <a:pPr eaLnBrk="1" fontAlgn="auto" hangingPunct="1">
              <a:spcBef>
                <a:spcPts val="0"/>
              </a:spcBef>
              <a:spcAft>
                <a:spcPts val="0"/>
              </a:spcAft>
              <a:defRPr/>
            </a:pPr>
            <a:r>
              <a:rPr lang="th-TH" sz="2200" b="1" dirty="0" smtClean="0">
                <a:solidFill>
                  <a:schemeClr val="bg1"/>
                </a:solidFill>
                <a:latin typeface="TH SarabunPSK" pitchFamily="34" charset="-34"/>
                <a:cs typeface="TH SarabunPSK" pitchFamily="34" charset="-34"/>
              </a:rPr>
              <a:t>(</a:t>
            </a:r>
            <a:r>
              <a:rPr lang="en-US" sz="2200" b="1" dirty="0" smtClean="0">
                <a:solidFill>
                  <a:schemeClr val="bg1"/>
                </a:solidFill>
                <a:latin typeface="TH SarabunPSK" pitchFamily="34" charset="-34"/>
                <a:cs typeface="TH SarabunPSK" pitchFamily="34" charset="-34"/>
              </a:rPr>
              <a:t>1</a:t>
            </a:r>
            <a:r>
              <a:rPr lang="th-TH" sz="2200" b="1" dirty="0" smtClean="0">
                <a:solidFill>
                  <a:schemeClr val="bg1"/>
                </a:solidFill>
                <a:latin typeface="TH SarabunPSK" pitchFamily="34" charset="-34"/>
                <a:cs typeface="TH SarabunPSK" pitchFamily="34" charset="-34"/>
              </a:rPr>
              <a:t>) </a:t>
            </a:r>
            <a:r>
              <a:rPr lang="th-TH" sz="2200" b="1" dirty="0">
                <a:solidFill>
                  <a:schemeClr val="bg1"/>
                </a:solidFill>
                <a:latin typeface="TH SarabunPSK" pitchFamily="34" charset="-34"/>
                <a:cs typeface="TH SarabunPSK" pitchFamily="34" charset="-34"/>
              </a:rPr>
              <a:t>ขั้นตอน/กระบวนการ/การตอบสนองหรือรายงานให้ผู้ร้องทราบ</a:t>
            </a:r>
          </a:p>
          <a:p>
            <a:pPr eaLnBrk="1" fontAlgn="auto" hangingPunct="1">
              <a:spcBef>
                <a:spcPts val="0"/>
              </a:spcBef>
              <a:spcAft>
                <a:spcPts val="0"/>
              </a:spcAft>
              <a:defRPr/>
            </a:pPr>
            <a:r>
              <a:rPr lang="th-TH" sz="2200" b="1" dirty="0" smtClean="0">
                <a:solidFill>
                  <a:schemeClr val="bg1"/>
                </a:solidFill>
                <a:latin typeface="TH SarabunPSK" pitchFamily="34" charset="-34"/>
                <a:cs typeface="TH SarabunPSK" pitchFamily="34" charset="-34"/>
              </a:rPr>
              <a:t>(</a:t>
            </a:r>
            <a:r>
              <a:rPr lang="en-US" sz="2200" b="1" dirty="0" smtClean="0">
                <a:solidFill>
                  <a:schemeClr val="bg1"/>
                </a:solidFill>
                <a:latin typeface="TH SarabunPSK" pitchFamily="34" charset="-34"/>
                <a:cs typeface="TH SarabunPSK" pitchFamily="34" charset="-34"/>
              </a:rPr>
              <a:t>2</a:t>
            </a:r>
            <a:r>
              <a:rPr lang="th-TH" sz="2200" b="1" dirty="0" smtClean="0">
                <a:solidFill>
                  <a:schemeClr val="bg1"/>
                </a:solidFill>
                <a:latin typeface="TH SarabunPSK" pitchFamily="34" charset="-34"/>
                <a:cs typeface="TH SarabunPSK" pitchFamily="34" charset="-34"/>
              </a:rPr>
              <a:t>) </a:t>
            </a:r>
            <a:r>
              <a:rPr lang="th-TH" sz="2200" b="1" dirty="0">
                <a:solidFill>
                  <a:schemeClr val="bg1"/>
                </a:solidFill>
                <a:latin typeface="TH SarabunPSK" pitchFamily="34" charset="-34"/>
                <a:cs typeface="TH SarabunPSK" pitchFamily="34" charset="-34"/>
              </a:rPr>
              <a:t>กำหนดช่องทางการร้องเรียน</a:t>
            </a:r>
          </a:p>
          <a:p>
            <a:pPr eaLnBrk="1" fontAlgn="auto" hangingPunct="1">
              <a:spcBef>
                <a:spcPts val="0"/>
              </a:spcBef>
              <a:spcAft>
                <a:spcPts val="0"/>
              </a:spcAft>
              <a:defRPr/>
            </a:pPr>
            <a:r>
              <a:rPr lang="th-TH" sz="2200" b="1" dirty="0" smtClean="0">
                <a:solidFill>
                  <a:schemeClr val="bg1"/>
                </a:solidFill>
                <a:latin typeface="TH SarabunPSK" pitchFamily="34" charset="-34"/>
                <a:cs typeface="TH SarabunPSK" pitchFamily="34" charset="-34"/>
              </a:rPr>
              <a:t>(</a:t>
            </a:r>
            <a:r>
              <a:rPr lang="en-US" sz="2200" b="1" dirty="0" smtClean="0">
                <a:solidFill>
                  <a:schemeClr val="bg1"/>
                </a:solidFill>
                <a:latin typeface="TH SarabunPSK" pitchFamily="34" charset="-34"/>
                <a:cs typeface="TH SarabunPSK" pitchFamily="34" charset="-34"/>
              </a:rPr>
              <a:t>3</a:t>
            </a:r>
            <a:r>
              <a:rPr lang="th-TH" sz="2200" b="1" dirty="0" smtClean="0">
                <a:solidFill>
                  <a:schemeClr val="bg1"/>
                </a:solidFill>
                <a:latin typeface="TH SarabunPSK" pitchFamily="34" charset="-34"/>
                <a:cs typeface="TH SarabunPSK" pitchFamily="34" charset="-34"/>
              </a:rPr>
              <a:t>) </a:t>
            </a:r>
            <a:r>
              <a:rPr lang="th-TH" sz="2200" b="1" dirty="0">
                <a:solidFill>
                  <a:schemeClr val="bg1"/>
                </a:solidFill>
                <a:latin typeface="TH SarabunPSK" pitchFamily="34" charset="-34"/>
                <a:cs typeface="TH SarabunPSK" pitchFamily="34" charset="-34"/>
              </a:rPr>
              <a:t>กำหนดหน่วยงาน/ผู้รับผิดชอบ</a:t>
            </a:r>
            <a:endParaRPr lang="th-TH" sz="2000" b="1" dirty="0">
              <a:solidFill>
                <a:schemeClr val="bg1"/>
              </a:solidFill>
              <a:latin typeface="TH SarabunPSK" pitchFamily="34" charset="-34"/>
              <a:cs typeface="TH SarabunPSK" pitchFamily="34" charset="-34"/>
            </a:endParaRPr>
          </a:p>
          <a:p>
            <a:pPr eaLnBrk="1" fontAlgn="auto" hangingPunct="1">
              <a:spcBef>
                <a:spcPts val="0"/>
              </a:spcBef>
              <a:spcAft>
                <a:spcPts val="0"/>
              </a:spcAft>
              <a:defRPr/>
            </a:pPr>
            <a:endParaRPr lang="th-TH" sz="3200" b="1" dirty="0">
              <a:solidFill>
                <a:prstClr val="black"/>
              </a:solidFill>
              <a:latin typeface="TH SarabunPSK" pitchFamily="34" charset="-34"/>
              <a:cs typeface="TH SarabunPSK" pitchFamily="34" charset="-34"/>
            </a:endParaRPr>
          </a:p>
        </p:txBody>
      </p:sp>
      <p:sp>
        <p:nvSpPr>
          <p:cNvPr id="10" name="Rectangle 3"/>
          <p:cNvSpPr/>
          <p:nvPr/>
        </p:nvSpPr>
        <p:spPr>
          <a:xfrm>
            <a:off x="3265488" y="1566863"/>
            <a:ext cx="2627312" cy="4643437"/>
          </a:xfrm>
          <a:prstGeom prst="rec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endParaRPr lang="th-TH" sz="2000" b="1" dirty="0">
              <a:solidFill>
                <a:srgbClr val="C00000"/>
              </a:solidFill>
              <a:latin typeface="TH SarabunPSK" pitchFamily="34" charset="-34"/>
              <a:cs typeface="TH SarabunPSK" pitchFamily="34" charset="-34"/>
            </a:endParaRPr>
          </a:p>
          <a:p>
            <a:pPr eaLnBrk="1" fontAlgn="auto" hangingPunct="1">
              <a:spcBef>
                <a:spcPts val="0"/>
              </a:spcBef>
              <a:spcAft>
                <a:spcPts val="0"/>
              </a:spcAft>
              <a:defRPr/>
            </a:pPr>
            <a:r>
              <a:rPr lang="en-US" sz="2400" b="1" dirty="0" smtClean="0">
                <a:solidFill>
                  <a:schemeClr val="bg1"/>
                </a:solidFill>
                <a:latin typeface="TH SarabunPSK" pitchFamily="34" charset="-34"/>
                <a:cs typeface="TH SarabunPSK" pitchFamily="34" charset="-34"/>
              </a:rPr>
              <a:t>EB8</a:t>
            </a:r>
            <a:r>
              <a:rPr lang="th-TH" sz="2400" b="1" dirty="0" smtClean="0">
                <a:solidFill>
                  <a:schemeClr val="bg1"/>
                </a:solidFill>
                <a:latin typeface="TH SarabunPSK" pitchFamily="34" charset="-34"/>
                <a:cs typeface="TH SarabunPSK" pitchFamily="34" charset="-34"/>
              </a:rPr>
              <a:t> (</a:t>
            </a:r>
            <a:r>
              <a:rPr lang="en-US" sz="2400" b="1" dirty="0" smtClean="0">
                <a:solidFill>
                  <a:schemeClr val="bg1"/>
                </a:solidFill>
                <a:latin typeface="TH SarabunPSK" pitchFamily="34" charset="-34"/>
                <a:cs typeface="TH SarabunPSK" pitchFamily="34" charset="-34"/>
              </a:rPr>
              <a:t>4</a:t>
            </a:r>
            <a:r>
              <a:rPr lang="th-TH" sz="2400" b="1" dirty="0" smtClean="0">
                <a:solidFill>
                  <a:schemeClr val="bg1"/>
                </a:solidFill>
                <a:latin typeface="TH SarabunPSK" pitchFamily="34" charset="-34"/>
                <a:cs typeface="TH SarabunPSK" pitchFamily="34" charset="-34"/>
              </a:rPr>
              <a:t>)  </a:t>
            </a:r>
            <a:r>
              <a:rPr lang="th-TH" sz="2400" b="1" dirty="0" smtClean="0">
                <a:solidFill>
                  <a:srgbClr val="C00000"/>
                </a:solidFill>
                <a:latin typeface="TH SarabunPSK" pitchFamily="34" charset="-34"/>
                <a:cs typeface="TH SarabunPSK" pitchFamily="34" charset="-34"/>
              </a:rPr>
              <a:t>(</a:t>
            </a:r>
            <a:r>
              <a:rPr lang="en-US" sz="2400" b="1" dirty="0">
                <a:solidFill>
                  <a:srgbClr val="C00000"/>
                </a:solidFill>
                <a:latin typeface="TH SarabunPSK" pitchFamily="34" charset="-34"/>
                <a:cs typeface="TH SarabunPSK" pitchFamily="34" charset="-34"/>
              </a:rPr>
              <a:t>1</a:t>
            </a:r>
            <a:r>
              <a:rPr lang="th-TH" sz="2400" b="1" dirty="0" smtClean="0">
                <a:solidFill>
                  <a:srgbClr val="C00000"/>
                </a:solidFill>
                <a:latin typeface="TH SarabunPSK" pitchFamily="34" charset="-34"/>
                <a:cs typeface="TH SarabunPSK" pitchFamily="34" charset="-34"/>
              </a:rPr>
              <a:t> </a:t>
            </a:r>
            <a:r>
              <a:rPr lang="th-TH" sz="2400" b="1" dirty="0">
                <a:solidFill>
                  <a:srgbClr val="C00000"/>
                </a:solidFill>
                <a:latin typeface="TH SarabunPSK" pitchFamily="34" charset="-34"/>
                <a:cs typeface="TH SarabunPSK" pitchFamily="34" charset="-34"/>
              </a:rPr>
              <a:t>คะแนน)</a:t>
            </a:r>
          </a:p>
          <a:p>
            <a:pPr eaLnBrk="1" fontAlgn="auto" hangingPunct="1">
              <a:spcBef>
                <a:spcPts val="0"/>
              </a:spcBef>
              <a:spcAft>
                <a:spcPts val="0"/>
              </a:spcAft>
              <a:defRPr/>
            </a:pPr>
            <a:r>
              <a:rPr lang="th-TH" sz="2400" b="1" dirty="0">
                <a:solidFill>
                  <a:schemeClr val="bg1"/>
                </a:solidFill>
                <a:latin typeface="TH SarabunPSK" pitchFamily="34" charset="-34"/>
                <a:cs typeface="TH SarabunPSK" pitchFamily="34" charset="-34"/>
              </a:rPr>
              <a:t>สรุปผลการดำเนินการเรื่องร้องเรียนการจัดชื้อจัดจ้าง</a:t>
            </a:r>
          </a:p>
          <a:p>
            <a:pPr eaLnBrk="1" fontAlgn="auto" hangingPunct="1">
              <a:spcBef>
                <a:spcPts val="0"/>
              </a:spcBef>
              <a:spcAft>
                <a:spcPts val="0"/>
              </a:spcAft>
              <a:defRPr/>
            </a:pPr>
            <a:r>
              <a:rPr lang="th-TH" sz="2400" b="1" dirty="0">
                <a:solidFill>
                  <a:schemeClr val="bg1"/>
                </a:solidFill>
                <a:latin typeface="TH SarabunPSK" pitchFamily="34" charset="-34"/>
                <a:cs typeface="TH SarabunPSK" pitchFamily="34" charset="-34"/>
              </a:rPr>
              <a:t>(ระบุปัญหา/อุปสรรค</a:t>
            </a:r>
          </a:p>
          <a:p>
            <a:pPr eaLnBrk="1" fontAlgn="auto" hangingPunct="1">
              <a:spcBef>
                <a:spcPts val="0"/>
              </a:spcBef>
              <a:spcAft>
                <a:spcPts val="0"/>
              </a:spcAft>
              <a:defRPr/>
            </a:pPr>
            <a:r>
              <a:rPr lang="th-TH" sz="2400" b="1" dirty="0">
                <a:solidFill>
                  <a:schemeClr val="bg1"/>
                </a:solidFill>
                <a:latin typeface="TH SarabunPSK" pitchFamily="34" charset="-34"/>
                <a:cs typeface="TH SarabunPSK" pitchFamily="34" charset="-34"/>
              </a:rPr>
              <a:t>+แนวทางแก้ไข)</a:t>
            </a:r>
          </a:p>
          <a:p>
            <a:pPr eaLnBrk="1" fontAlgn="auto" hangingPunct="1">
              <a:spcBef>
                <a:spcPts val="0"/>
              </a:spcBef>
              <a:spcAft>
                <a:spcPts val="0"/>
              </a:spcAft>
              <a:defRPr/>
            </a:pPr>
            <a:r>
              <a:rPr lang="th-TH" sz="2400" b="1" dirty="0">
                <a:solidFill>
                  <a:schemeClr val="bg1"/>
                </a:solidFill>
                <a:latin typeface="TH SarabunPSK" pitchFamily="34" charset="-34"/>
                <a:cs typeface="TH SarabunPSK" pitchFamily="34" charset="-34"/>
              </a:rPr>
              <a:t>เสนอผู้บริหาร</a:t>
            </a:r>
          </a:p>
          <a:p>
            <a:pPr eaLnBrk="1" fontAlgn="auto" hangingPunct="1">
              <a:spcBef>
                <a:spcPts val="0"/>
              </a:spcBef>
              <a:spcAft>
                <a:spcPts val="0"/>
              </a:spcAft>
              <a:defRPr/>
            </a:pPr>
            <a:endParaRPr lang="th-TH" sz="2400" b="1" dirty="0">
              <a:solidFill>
                <a:prstClr val="black"/>
              </a:solidFill>
              <a:latin typeface="TH SarabunPSK" pitchFamily="34" charset="-34"/>
              <a:cs typeface="TH SarabunPSK" pitchFamily="34" charset="-34"/>
            </a:endParaRPr>
          </a:p>
          <a:p>
            <a:pPr eaLnBrk="1" fontAlgn="auto" hangingPunct="1">
              <a:spcBef>
                <a:spcPts val="0"/>
              </a:spcBef>
              <a:spcAft>
                <a:spcPts val="0"/>
              </a:spcAft>
              <a:defRPr/>
            </a:pPr>
            <a:r>
              <a:rPr lang="th-TH" sz="2400" b="1" dirty="0">
                <a:solidFill>
                  <a:prstClr val="black"/>
                </a:solidFill>
                <a:latin typeface="TH SarabunPSK" pitchFamily="34" charset="-34"/>
                <a:cs typeface="TH SarabunPSK" pitchFamily="34" charset="-34"/>
              </a:rPr>
              <a:t/>
            </a:r>
            <a:br>
              <a:rPr lang="th-TH" sz="2400" b="1" dirty="0">
                <a:solidFill>
                  <a:prstClr val="black"/>
                </a:solidFill>
                <a:latin typeface="TH SarabunPSK" pitchFamily="34" charset="-34"/>
                <a:cs typeface="TH SarabunPSK" pitchFamily="34" charset="-34"/>
              </a:rPr>
            </a:br>
            <a:endParaRPr lang="th-TH" sz="2400" b="1" dirty="0">
              <a:solidFill>
                <a:prstClr val="black"/>
              </a:solidFill>
              <a:latin typeface="TH SarabunPSK" pitchFamily="34" charset="-34"/>
              <a:cs typeface="TH SarabunPSK" pitchFamily="34" charset="-34"/>
            </a:endParaRPr>
          </a:p>
          <a:p>
            <a:pPr eaLnBrk="1" fontAlgn="auto" hangingPunct="1">
              <a:spcBef>
                <a:spcPts val="0"/>
              </a:spcBef>
              <a:spcAft>
                <a:spcPts val="0"/>
              </a:spcAft>
              <a:defRPr/>
            </a:pPr>
            <a:endParaRPr lang="th-TH" sz="3200" b="1" dirty="0">
              <a:solidFill>
                <a:prstClr val="black"/>
              </a:solidFill>
              <a:latin typeface="TH SarabunPSK" pitchFamily="34" charset="-34"/>
              <a:cs typeface="TH SarabunPSK" pitchFamily="34" charset="-34"/>
            </a:endParaRPr>
          </a:p>
        </p:txBody>
      </p:sp>
      <p:sp>
        <p:nvSpPr>
          <p:cNvPr id="11" name="Rectangle 3"/>
          <p:cNvSpPr/>
          <p:nvPr/>
        </p:nvSpPr>
        <p:spPr>
          <a:xfrm>
            <a:off x="6137275" y="990600"/>
            <a:ext cx="2627313" cy="5229225"/>
          </a:xfrm>
          <a:prstGeom prst="rec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endParaRPr lang="th-TH" sz="2000" b="1" dirty="0">
              <a:solidFill>
                <a:srgbClr val="C00000"/>
              </a:solidFill>
              <a:latin typeface="TH SarabunPSK" pitchFamily="34" charset="-34"/>
              <a:cs typeface="TH SarabunPSK" pitchFamily="34" charset="-34"/>
            </a:endParaRPr>
          </a:p>
          <a:p>
            <a:pPr eaLnBrk="1" fontAlgn="auto" hangingPunct="1">
              <a:spcBef>
                <a:spcPts val="0"/>
              </a:spcBef>
              <a:spcAft>
                <a:spcPts val="0"/>
              </a:spcAft>
              <a:defRPr/>
            </a:pPr>
            <a:endParaRPr lang="th-TH" sz="2000" b="1" dirty="0">
              <a:solidFill>
                <a:srgbClr val="C00000"/>
              </a:solidFill>
              <a:latin typeface="TH SarabunPSK" pitchFamily="34" charset="-34"/>
              <a:cs typeface="TH SarabunPSK" pitchFamily="34" charset="-34"/>
            </a:endParaRPr>
          </a:p>
          <a:p>
            <a:pPr eaLnBrk="1" fontAlgn="auto" hangingPunct="1">
              <a:spcBef>
                <a:spcPts val="0"/>
              </a:spcBef>
              <a:spcAft>
                <a:spcPts val="0"/>
              </a:spcAft>
              <a:defRPr/>
            </a:pPr>
            <a:endParaRPr lang="th-TH" sz="2000" b="1" dirty="0">
              <a:solidFill>
                <a:srgbClr val="C00000"/>
              </a:solidFill>
              <a:latin typeface="TH SarabunPSK" pitchFamily="34" charset="-34"/>
              <a:cs typeface="TH SarabunPSK" pitchFamily="34" charset="-34"/>
            </a:endParaRPr>
          </a:p>
          <a:p>
            <a:pPr eaLnBrk="1" fontAlgn="auto" hangingPunct="1">
              <a:spcBef>
                <a:spcPts val="0"/>
              </a:spcBef>
              <a:spcAft>
                <a:spcPts val="0"/>
              </a:spcAft>
              <a:defRPr/>
            </a:pPr>
            <a:r>
              <a:rPr lang="th-TH" sz="2400" b="1" dirty="0">
                <a:solidFill>
                  <a:prstClr val="black"/>
                </a:solidFill>
                <a:latin typeface="TH SarabunPSK" pitchFamily="34" charset="-34"/>
                <a:cs typeface="TH SarabunPSK" pitchFamily="34" charset="-34"/>
              </a:rPr>
              <a:t> </a:t>
            </a:r>
            <a:endParaRPr lang="en-US" sz="2400" b="1" dirty="0">
              <a:solidFill>
                <a:prstClr val="black"/>
              </a:solidFill>
              <a:latin typeface="TH SarabunPSK" pitchFamily="34" charset="-34"/>
              <a:cs typeface="TH SarabunPSK" pitchFamily="34" charset="-34"/>
            </a:endParaRPr>
          </a:p>
          <a:p>
            <a:pPr eaLnBrk="1" fontAlgn="auto" hangingPunct="1">
              <a:spcBef>
                <a:spcPts val="0"/>
              </a:spcBef>
              <a:spcAft>
                <a:spcPts val="0"/>
              </a:spcAft>
              <a:defRPr/>
            </a:pPr>
            <a:r>
              <a:rPr lang="en-US" sz="2400" b="1" dirty="0" smtClean="0">
                <a:solidFill>
                  <a:schemeClr val="bg1"/>
                </a:solidFill>
                <a:latin typeface="TH SarabunPSK" pitchFamily="34" charset="-34"/>
                <a:cs typeface="TH SarabunPSK" pitchFamily="34" charset="-34"/>
              </a:rPr>
              <a:t>EB8</a:t>
            </a:r>
            <a:r>
              <a:rPr lang="th-TH" sz="2400" b="1" dirty="0" smtClean="0">
                <a:solidFill>
                  <a:schemeClr val="bg1"/>
                </a:solidFill>
                <a:latin typeface="TH SarabunPSK" pitchFamily="34" charset="-34"/>
                <a:cs typeface="TH SarabunPSK" pitchFamily="34" charset="-34"/>
              </a:rPr>
              <a:t> (</a:t>
            </a:r>
            <a:r>
              <a:rPr lang="en-US" sz="2400" b="1" dirty="0" smtClean="0">
                <a:solidFill>
                  <a:schemeClr val="bg1"/>
                </a:solidFill>
                <a:latin typeface="TH SarabunPSK" pitchFamily="34" charset="-34"/>
                <a:cs typeface="TH SarabunPSK" pitchFamily="34" charset="-34"/>
              </a:rPr>
              <a:t>5</a:t>
            </a:r>
            <a:r>
              <a:rPr lang="th-TH" sz="2400" b="1" dirty="0" smtClean="0">
                <a:solidFill>
                  <a:schemeClr val="bg1"/>
                </a:solidFill>
                <a:latin typeface="TH SarabunPSK" pitchFamily="34" charset="-34"/>
                <a:cs typeface="TH SarabunPSK" pitchFamily="34" charset="-34"/>
              </a:rPr>
              <a:t>) </a:t>
            </a:r>
            <a:r>
              <a:rPr lang="en-US" sz="2400" b="1" dirty="0" smtClean="0">
                <a:solidFill>
                  <a:srgbClr val="C00000"/>
                </a:solidFill>
                <a:latin typeface="TH SarabunPSK" pitchFamily="34" charset="-34"/>
                <a:cs typeface="TH SarabunPSK" pitchFamily="34" charset="-34"/>
              </a:rPr>
              <a:t>(1 </a:t>
            </a:r>
            <a:r>
              <a:rPr lang="th-TH" sz="2400" b="1" dirty="0" smtClean="0">
                <a:solidFill>
                  <a:srgbClr val="C00000"/>
                </a:solidFill>
                <a:latin typeface="TH SarabunPSK" pitchFamily="34" charset="-34"/>
                <a:cs typeface="TH SarabunPSK" pitchFamily="34" charset="-34"/>
              </a:rPr>
              <a:t>คะแนน</a:t>
            </a:r>
            <a:r>
              <a:rPr lang="th-TH" sz="2400" b="1" dirty="0">
                <a:solidFill>
                  <a:srgbClr val="C00000"/>
                </a:solidFill>
                <a:latin typeface="TH SarabunPSK" pitchFamily="34" charset="-34"/>
                <a:cs typeface="TH SarabunPSK" pitchFamily="34" charset="-34"/>
              </a:rPr>
              <a:t>)</a:t>
            </a:r>
            <a:endParaRPr lang="th-TH" sz="2400" b="1" dirty="0">
              <a:solidFill>
                <a:prstClr val="black"/>
              </a:solidFill>
              <a:latin typeface="TH SarabunPSK" pitchFamily="34" charset="-34"/>
              <a:cs typeface="TH SarabunPSK" pitchFamily="34" charset="-34"/>
            </a:endParaRPr>
          </a:p>
          <a:p>
            <a:pPr eaLnBrk="1" fontAlgn="auto" hangingPunct="1">
              <a:spcBef>
                <a:spcPts val="0"/>
              </a:spcBef>
              <a:spcAft>
                <a:spcPts val="0"/>
              </a:spcAft>
              <a:defRPr/>
            </a:pPr>
            <a:r>
              <a:rPr lang="th-TH" sz="2400" b="1" dirty="0">
                <a:solidFill>
                  <a:srgbClr val="FFFF00"/>
                </a:solidFill>
                <a:latin typeface="TH SarabunPSK" pitchFamily="34" charset="-34"/>
                <a:cs typeface="TH SarabunPSK" pitchFamily="34" charset="-34"/>
              </a:rPr>
              <a:t> </a:t>
            </a:r>
            <a:r>
              <a:rPr lang="th-TH" sz="2400" b="1" dirty="0">
                <a:solidFill>
                  <a:schemeClr val="bg1"/>
                </a:solidFill>
                <a:latin typeface="TH SarabunPSK" pitchFamily="34" charset="-34"/>
                <a:cs typeface="TH SarabunPSK" pitchFamily="34" charset="-34"/>
              </a:rPr>
              <a:t>มีการเผยแพร่ผลการดำเนินการเรื่องร้องเรียน</a:t>
            </a:r>
          </a:p>
          <a:p>
            <a:pPr eaLnBrk="1" fontAlgn="auto" hangingPunct="1">
              <a:spcBef>
                <a:spcPts val="0"/>
              </a:spcBef>
              <a:spcAft>
                <a:spcPts val="0"/>
              </a:spcAft>
              <a:defRPr/>
            </a:pPr>
            <a:r>
              <a:rPr lang="th-TH" sz="2400" b="1" dirty="0">
                <a:solidFill>
                  <a:schemeClr val="bg1"/>
                </a:solidFill>
                <a:latin typeface="TH SarabunPSK" pitchFamily="34" charset="-34"/>
                <a:cs typeface="TH SarabunPSK" pitchFamily="34" charset="-34"/>
              </a:rPr>
              <a:t>ทั่วไป ระบุปัญหา/อุปสรรค และแนวทางแก้ไข</a:t>
            </a:r>
          </a:p>
          <a:p>
            <a:pPr eaLnBrk="1" fontAlgn="auto" hangingPunct="1">
              <a:spcBef>
                <a:spcPts val="0"/>
              </a:spcBef>
              <a:spcAft>
                <a:spcPts val="0"/>
              </a:spcAft>
              <a:defRPr/>
            </a:pPr>
            <a:r>
              <a:rPr lang="th-TH" sz="2400" b="1" dirty="0">
                <a:solidFill>
                  <a:srgbClr val="C00000"/>
                </a:solidFill>
                <a:latin typeface="TH SarabunPSK" pitchFamily="34" charset="-34"/>
                <a:cs typeface="TH SarabunPSK" pitchFamily="34" charset="-34"/>
              </a:rPr>
              <a:t>**นำไปเผยแพร่ในเว็ปไซต์</a:t>
            </a:r>
          </a:p>
          <a:p>
            <a:pPr eaLnBrk="1" fontAlgn="auto" hangingPunct="1">
              <a:spcBef>
                <a:spcPts val="0"/>
              </a:spcBef>
              <a:spcAft>
                <a:spcPts val="0"/>
              </a:spcAft>
              <a:defRPr/>
            </a:pPr>
            <a:r>
              <a:rPr lang="th-TH" sz="2400" b="1" dirty="0">
                <a:solidFill>
                  <a:srgbClr val="C00000"/>
                </a:solidFill>
                <a:latin typeface="TH SarabunPSK" pitchFamily="34" charset="-34"/>
                <a:cs typeface="TH SarabunPSK" pitchFamily="34" charset="-34"/>
              </a:rPr>
              <a:t>    ของสำนักงาน</a:t>
            </a:r>
          </a:p>
          <a:p>
            <a:pPr eaLnBrk="1" fontAlgn="auto" hangingPunct="1">
              <a:spcBef>
                <a:spcPts val="0"/>
              </a:spcBef>
              <a:spcAft>
                <a:spcPts val="0"/>
              </a:spcAft>
              <a:defRPr/>
            </a:pPr>
            <a:r>
              <a:rPr lang="th-TH" sz="2400" b="1" dirty="0">
                <a:solidFill>
                  <a:schemeClr val="bg1"/>
                </a:solidFill>
                <a:latin typeface="TH SarabunPSK" pitchFamily="34" charset="-34"/>
                <a:cs typeface="TH SarabunPSK" pitchFamily="34" charset="-34"/>
              </a:rPr>
              <a:t>***หากไม่มีการร้องเรียน ตาม (4) (5) ให้หน่วยงานเผยแพร่บนเว็บไซต์</a:t>
            </a:r>
            <a:r>
              <a:rPr lang="th-TH" sz="2400" b="1" dirty="0" smtClean="0">
                <a:solidFill>
                  <a:schemeClr val="bg1"/>
                </a:solidFill>
                <a:latin typeface="TH SarabunPSK" pitchFamily="34" charset="-34"/>
                <a:cs typeface="TH SarabunPSK" pitchFamily="34" charset="-34"/>
              </a:rPr>
              <a:t>ว่า“</a:t>
            </a:r>
            <a:r>
              <a:rPr lang="th-TH" sz="2400" b="1" dirty="0">
                <a:solidFill>
                  <a:schemeClr val="bg1"/>
                </a:solidFill>
                <a:latin typeface="TH SarabunPSK" pitchFamily="34" charset="-34"/>
                <a:cs typeface="TH SarabunPSK" pitchFamily="34" charset="-34"/>
              </a:rPr>
              <a:t>ไม่มีการร้อยเรียน” และให้ผู้บริหารลงนามในท้ายประกาศด้วย</a:t>
            </a:r>
          </a:p>
          <a:p>
            <a:pPr eaLnBrk="1" fontAlgn="auto" hangingPunct="1">
              <a:spcBef>
                <a:spcPts val="0"/>
              </a:spcBef>
              <a:spcAft>
                <a:spcPts val="0"/>
              </a:spcAft>
              <a:defRPr/>
            </a:pPr>
            <a:r>
              <a:rPr lang="th-TH" sz="2000" b="1" dirty="0">
                <a:solidFill>
                  <a:prstClr val="black"/>
                </a:solidFill>
                <a:latin typeface="TH SarabunPSK" pitchFamily="34" charset="-34"/>
                <a:cs typeface="TH SarabunPSK" pitchFamily="34" charset="-34"/>
              </a:rPr>
              <a:t/>
            </a:r>
            <a:br>
              <a:rPr lang="th-TH" sz="2000" b="1" dirty="0">
                <a:solidFill>
                  <a:prstClr val="black"/>
                </a:solidFill>
                <a:latin typeface="TH SarabunPSK" pitchFamily="34" charset="-34"/>
                <a:cs typeface="TH SarabunPSK" pitchFamily="34" charset="-34"/>
              </a:rPr>
            </a:br>
            <a:endParaRPr lang="th-TH" sz="2000" b="1" dirty="0">
              <a:solidFill>
                <a:prstClr val="black"/>
              </a:solidFill>
              <a:latin typeface="TH SarabunPSK" pitchFamily="34" charset="-34"/>
              <a:cs typeface="TH SarabunPSK" pitchFamily="34" charset="-34"/>
            </a:endParaRPr>
          </a:p>
          <a:p>
            <a:pPr eaLnBrk="1" fontAlgn="auto" hangingPunct="1">
              <a:spcBef>
                <a:spcPts val="0"/>
              </a:spcBef>
              <a:spcAft>
                <a:spcPts val="0"/>
              </a:spcAft>
              <a:defRPr/>
            </a:pPr>
            <a:endParaRPr lang="th-TH" sz="3200" b="1" dirty="0">
              <a:solidFill>
                <a:prstClr val="black"/>
              </a:solidFill>
              <a:latin typeface="TH SarabunPSK" pitchFamily="34" charset="-34"/>
              <a:cs typeface="TH SarabunPSK" pitchFamily="34" charset="-34"/>
            </a:endParaRPr>
          </a:p>
        </p:txBody>
      </p:sp>
    </p:spTree>
    <p:extLst>
      <p:ext uri="{BB962C8B-B14F-4D97-AF65-F5344CB8AC3E}">
        <p14:creationId xmlns="" xmlns:p14="http://schemas.microsoft.com/office/powerpoint/2010/main" val="37721464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95536" y="3140968"/>
            <a:ext cx="8382000" cy="44428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200" b="1" dirty="0" smtClean="0">
                <a:latin typeface="TH SarabunPSK" panose="020B0500040200020003" pitchFamily="34" charset="-34"/>
                <a:cs typeface="TH SarabunPSK" panose="020B0500040200020003" pitchFamily="34" charset="-34"/>
              </a:rPr>
              <a:t>EP9 </a:t>
            </a:r>
            <a:r>
              <a:rPr lang="th-TH" sz="3200" b="1" dirty="0" smtClean="0">
                <a:latin typeface="TH SarabunPSK" panose="020B0500040200020003" pitchFamily="34" charset="-34"/>
                <a:cs typeface="TH SarabunPSK" panose="020B0500040200020003" pitchFamily="34" charset="-34"/>
              </a:rPr>
              <a:t>“หน่วยงานของท่านมีการดำเนินการเรื่องผลประโยชน์ทับซ้อน อย่างไร”</a:t>
            </a:r>
            <a:endParaRPr lang="th-TH" sz="24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xmlns="" val="212803029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95536" y="2348880"/>
            <a:ext cx="8382000" cy="133068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th-TH" sz="3200" b="1" dirty="0" smtClean="0">
                <a:latin typeface="TH SarabunPSK" panose="020B0500040200020003" pitchFamily="34" charset="-34"/>
                <a:cs typeface="TH SarabunPSK" panose="020B0500040200020003" pitchFamily="34" charset="-34"/>
              </a:rPr>
              <a:t>วัตถุประสงค์ของคำถาม</a:t>
            </a:r>
          </a:p>
          <a:p>
            <a:pPr algn="ctr"/>
            <a:endParaRPr lang="th-TH" sz="3200" b="1" dirty="0" smtClean="0">
              <a:latin typeface="TH SarabunPSK" panose="020B0500040200020003" pitchFamily="34" charset="-34"/>
              <a:cs typeface="TH SarabunPSK" panose="020B0500040200020003" pitchFamily="34" charset="-34"/>
            </a:endParaRPr>
          </a:p>
          <a:p>
            <a:pPr algn="ctr"/>
            <a:r>
              <a:rPr lang="th-TH" sz="3200" b="1" dirty="0" smtClean="0">
                <a:solidFill>
                  <a:schemeClr val="tx1"/>
                </a:solidFill>
                <a:latin typeface="TH SarabunPSK" panose="020B0500040200020003" pitchFamily="34" charset="-34"/>
                <a:cs typeface="TH SarabunPSK" panose="020B0500040200020003" pitchFamily="34" charset="-34"/>
              </a:rPr>
              <a:t>เพื่อให้หน่วยงานมีระบบป้องกันผลประโยชน์ทับซ้อนอย่างมีประสิทธิภาพ</a:t>
            </a:r>
            <a:endParaRPr lang="th-TH" sz="24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xmlns="" val="44128499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99079" y="116632"/>
            <a:ext cx="8382000" cy="44428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th-TH" sz="3200" b="1" dirty="0" smtClean="0">
                <a:latin typeface="TH SarabunPSK" panose="020B0500040200020003" pitchFamily="34" charset="-34"/>
                <a:cs typeface="TH SarabunPSK" panose="020B0500040200020003" pitchFamily="34" charset="-34"/>
              </a:rPr>
              <a:t>คำอธิบาย</a:t>
            </a:r>
            <a:endParaRPr lang="th-TH" sz="2400" b="1" dirty="0">
              <a:solidFill>
                <a:schemeClr val="tx1"/>
              </a:solidFill>
              <a:latin typeface="TH SarabunPSK" panose="020B0500040200020003" pitchFamily="34" charset="-34"/>
              <a:cs typeface="TH SarabunPSK" panose="020B0500040200020003" pitchFamily="34" charset="-34"/>
            </a:endParaRPr>
          </a:p>
        </p:txBody>
      </p:sp>
      <p:pic>
        <p:nvPicPr>
          <p:cNvPr id="2" name="รูปภาพ 1"/>
          <p:cNvPicPr>
            <a:picLocks noChangeAspect="1"/>
          </p:cNvPicPr>
          <p:nvPr/>
        </p:nvPicPr>
        <p:blipFill>
          <a:blip r:embed="rId3" cstate="print">
            <a:extLst>
              <a:ext uri="{BEBA8EAE-BF5A-486C-A8C5-ECC9F3942E4B}">
                <a14:imgProps xmlns:a14="http://schemas.microsoft.com/office/drawing/2010/main" xmlns="">
                  <a14:imgLayer r:embed="">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512621" y="669812"/>
            <a:ext cx="8136904" cy="6003147"/>
          </a:xfrm>
          <a:prstGeom prst="rect">
            <a:avLst/>
          </a:prstGeom>
        </p:spPr>
      </p:pic>
    </p:spTree>
    <p:extLst>
      <p:ext uri="{BB962C8B-B14F-4D97-AF65-F5344CB8AC3E}">
        <p14:creationId xmlns:p14="http://schemas.microsoft.com/office/powerpoint/2010/main" xmlns="" val="283104944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90073" y="908720"/>
            <a:ext cx="8382000" cy="44428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th-TH" sz="3200" b="1" dirty="0" smtClean="0">
                <a:latin typeface="TH SarabunPSK" panose="020B0500040200020003" pitchFamily="34" charset="-34"/>
                <a:cs typeface="TH SarabunPSK" panose="020B0500040200020003" pitchFamily="34" charset="-34"/>
              </a:rPr>
              <a:t>คำนิยาม</a:t>
            </a:r>
            <a:endParaRPr lang="th-TH" sz="2400" b="1" dirty="0">
              <a:solidFill>
                <a:schemeClr val="tx1"/>
              </a:solidFill>
              <a:latin typeface="TH SarabunPSK" panose="020B0500040200020003" pitchFamily="34" charset="-34"/>
              <a:cs typeface="TH SarabunPSK" panose="020B0500040200020003" pitchFamily="34" charset="-34"/>
            </a:endParaRPr>
          </a:p>
        </p:txBody>
      </p:sp>
      <p:pic>
        <p:nvPicPr>
          <p:cNvPr id="2" name="รูปภาพ 1"/>
          <p:cNvPicPr>
            <a:picLocks noChangeAspect="1"/>
          </p:cNvPicPr>
          <p:nvPr/>
        </p:nvPicPr>
        <p:blipFill>
          <a:blip r:embed="rId3" cstate="print">
            <a:extLst>
              <a:ext uri="{BEBA8EAE-BF5A-486C-A8C5-ECC9F3942E4B}">
                <a14:imgProps xmlns:a14="http://schemas.microsoft.com/office/drawing/2010/main" xmlns="">
                  <a14:imgLayer r:embed="">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512621" y="2213374"/>
            <a:ext cx="8136904" cy="2916023"/>
          </a:xfrm>
          <a:prstGeom prst="rect">
            <a:avLst/>
          </a:prstGeom>
        </p:spPr>
      </p:pic>
    </p:spTree>
    <p:extLst>
      <p:ext uri="{BB962C8B-B14F-4D97-AF65-F5344CB8AC3E}">
        <p14:creationId xmlns:p14="http://schemas.microsoft.com/office/powerpoint/2010/main" xmlns="" val="369170844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611560" y="2132856"/>
            <a:ext cx="8382000" cy="265919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457200" indent="-457200">
              <a:buFont typeface="Wingdings" panose="05000000000000000000" pitchFamily="2" charset="2"/>
              <a:buChar char="v"/>
            </a:pPr>
            <a:r>
              <a:rPr lang="th-TH" sz="3200" b="1" dirty="0" smtClean="0">
                <a:solidFill>
                  <a:schemeClr val="tx1"/>
                </a:solidFill>
                <a:latin typeface="TH SarabunPSK" panose="020B0500040200020003" pitchFamily="34" charset="-34"/>
                <a:cs typeface="TH SarabunPSK" panose="020B0500040200020003" pitchFamily="34" charset="-34"/>
              </a:rPr>
              <a:t>ประเภทของผลประโยชน์ทับซ้อน</a:t>
            </a:r>
          </a:p>
          <a:p>
            <a:pPr marL="457200" indent="-457200">
              <a:buFont typeface="Wingdings" panose="05000000000000000000" pitchFamily="2" charset="2"/>
              <a:buChar char="v"/>
            </a:pPr>
            <a:r>
              <a:rPr lang="th-TH" sz="3200" b="1" dirty="0" smtClean="0">
                <a:solidFill>
                  <a:schemeClr val="tx1"/>
                </a:solidFill>
                <a:latin typeface="TH SarabunPSK" panose="020B0500040200020003" pitchFamily="34" charset="-34"/>
                <a:cs typeface="TH SarabunPSK" panose="020B0500040200020003" pitchFamily="34" charset="-34"/>
              </a:rPr>
              <a:t>รูปแบบของผลประโยชน์ทับซ้อน</a:t>
            </a:r>
          </a:p>
          <a:p>
            <a:pPr marL="457200" indent="-457200">
              <a:buFont typeface="Wingdings" panose="05000000000000000000" pitchFamily="2" charset="2"/>
              <a:buChar char="v"/>
            </a:pPr>
            <a:r>
              <a:rPr lang="th-TH" sz="3200" b="1" dirty="0" smtClean="0">
                <a:solidFill>
                  <a:schemeClr val="tx1"/>
                </a:solidFill>
                <a:latin typeface="TH SarabunPSK" panose="020B0500040200020003" pitchFamily="34" charset="-34"/>
                <a:cs typeface="TH SarabunPSK" panose="020B0500040200020003" pitchFamily="34" charset="-34"/>
              </a:rPr>
              <a:t>การรับประโยชน์ต่าง ๆ </a:t>
            </a:r>
          </a:p>
          <a:p>
            <a:pPr marL="457200" indent="-457200">
              <a:buFont typeface="Wingdings" panose="05000000000000000000" pitchFamily="2" charset="2"/>
              <a:buChar char="v"/>
            </a:pPr>
            <a:r>
              <a:rPr lang="th-TH" sz="3200" b="1" dirty="0" smtClean="0">
                <a:solidFill>
                  <a:schemeClr val="tx1"/>
                </a:solidFill>
                <a:latin typeface="TH SarabunPSK" panose="020B0500040200020003" pitchFamily="34" charset="-34"/>
                <a:cs typeface="TH SarabunPSK" panose="020B0500040200020003" pitchFamily="34" charset="-34"/>
              </a:rPr>
              <a:t>ประโยชน์อันคำนวณเป็นเงินได้</a:t>
            </a:r>
          </a:p>
          <a:p>
            <a:pPr marL="457200" indent="-457200">
              <a:buFont typeface="Wingdings" panose="05000000000000000000" pitchFamily="2" charset="2"/>
              <a:buChar char="v"/>
            </a:pPr>
            <a:r>
              <a:rPr lang="th-TH" sz="3200" b="1" dirty="0" smtClean="0">
                <a:solidFill>
                  <a:schemeClr val="tx1"/>
                </a:solidFill>
                <a:latin typeface="TH SarabunPSK" panose="020B0500040200020003" pitchFamily="34" charset="-34"/>
                <a:cs typeface="TH SarabunPSK" panose="020B0500040200020003" pitchFamily="34" charset="-34"/>
              </a:rPr>
              <a:t>ข้าราชการประจำ กิจกรรมที่มีความเสี่ยง</a:t>
            </a:r>
          </a:p>
          <a:p>
            <a:pPr marL="457200" indent="-457200">
              <a:buFont typeface="Wingdings" panose="05000000000000000000" pitchFamily="2" charset="2"/>
              <a:buChar char="v"/>
            </a:pPr>
            <a:r>
              <a:rPr lang="th-TH" sz="3200" b="1" dirty="0" smtClean="0">
                <a:solidFill>
                  <a:schemeClr val="tx1"/>
                </a:solidFill>
                <a:latin typeface="TH SarabunPSK" panose="020B0500040200020003" pitchFamily="34" charset="-34"/>
                <a:cs typeface="TH SarabunPSK" panose="020B0500040200020003" pitchFamily="34" charset="-34"/>
              </a:rPr>
              <a:t>กลุ่มวิชาชีพที่เกี่ยวกับการ ตรวจสอบ ประเมินราคา และ</a:t>
            </a:r>
            <a:r>
              <a:rPr lang="th-TH" sz="3200" b="1" dirty="0" err="1" smtClean="0">
                <a:solidFill>
                  <a:schemeClr val="tx1"/>
                </a:solidFill>
                <a:latin typeface="TH SarabunPSK" panose="020B0500040200020003" pitchFamily="34" charset="-34"/>
                <a:cs typeface="TH SarabunPSK" panose="020B0500040200020003" pitchFamily="34" charset="-34"/>
              </a:rPr>
              <a:t>การจัด</a:t>
            </a:r>
            <a:r>
              <a:rPr lang="th-TH" sz="3200" b="1" dirty="0" smtClean="0">
                <a:solidFill>
                  <a:schemeClr val="tx1"/>
                </a:solidFill>
                <a:latin typeface="TH SarabunPSK" panose="020B0500040200020003" pitchFamily="34" charset="-34"/>
                <a:cs typeface="TH SarabunPSK" panose="020B0500040200020003" pitchFamily="34" charset="-34"/>
              </a:rPr>
              <a:t>ซื้อจัดจ้าง</a:t>
            </a:r>
          </a:p>
        </p:txBody>
      </p:sp>
    </p:spTree>
    <p:extLst>
      <p:ext uri="{BB962C8B-B14F-4D97-AF65-F5344CB8AC3E}">
        <p14:creationId xmlns:p14="http://schemas.microsoft.com/office/powerpoint/2010/main" xmlns="" val="204319261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7544" y="3212976"/>
            <a:ext cx="8379859" cy="416775"/>
          </a:xfrm>
          <a:prstGeom prst="rect">
            <a:avLst/>
          </a:prstGeom>
        </p:spPr>
      </p:pic>
    </p:spTree>
    <p:extLst>
      <p:ext uri="{BB962C8B-B14F-4D97-AF65-F5344CB8AC3E}">
        <p14:creationId xmlns:p14="http://schemas.microsoft.com/office/powerpoint/2010/main" xmlns="" val="6836220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494235" y="1195754"/>
            <a:ext cx="6115050" cy="4900246"/>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ctr">
              <a:buNone/>
              <a:defRPr/>
            </a:pPr>
            <a:endParaRPr lang="en-US" sz="4400" b="1" dirty="0" smtClean="0">
              <a:latin typeface="TH Sarabun New" panose="020B0500040200020003" pitchFamily="34" charset="-34"/>
              <a:cs typeface="TH Sarabun New" panose="020B0500040200020003" pitchFamily="34" charset="-34"/>
            </a:endParaRPr>
          </a:p>
          <a:p>
            <a:pPr marL="0" indent="0" algn="ctr">
              <a:buNone/>
              <a:defRPr/>
            </a:pPr>
            <a:endParaRPr lang="en-US" sz="4400" b="1" dirty="0">
              <a:latin typeface="TH Sarabun New" panose="020B0500040200020003" pitchFamily="34" charset="-34"/>
              <a:cs typeface="TH Sarabun New" panose="020B0500040200020003" pitchFamily="34" charset="-34"/>
            </a:endParaRPr>
          </a:p>
          <a:p>
            <a:pPr marL="0" indent="0" algn="ctr">
              <a:buNone/>
              <a:defRPr/>
            </a:pPr>
            <a:r>
              <a:rPr lang="th-TH" sz="4400" b="1" dirty="0" smtClean="0">
                <a:latin typeface="TH Sarabun New" panose="020B0500040200020003" pitchFamily="34" charset="-34"/>
                <a:cs typeface="TH Sarabun New" panose="020B0500040200020003" pitchFamily="34" charset="-34"/>
              </a:rPr>
              <a:t>การประเมินแบบสำรวจ </a:t>
            </a:r>
            <a:r>
              <a:rPr lang="en-US" sz="4400" b="1" dirty="0" smtClean="0">
                <a:latin typeface="TH Sarabun New" panose="020B0500040200020003" pitchFamily="34" charset="-34"/>
                <a:cs typeface="TH Sarabun New" panose="020B0500040200020003" pitchFamily="34" charset="-34"/>
              </a:rPr>
              <a:t>Evidence - Based</a:t>
            </a:r>
            <a:endParaRPr lang="th-TH" sz="4400" b="1" dirty="0" smtClean="0">
              <a:latin typeface="TH Sarabun New" panose="020B0500040200020003" pitchFamily="34" charset="-34"/>
              <a:cs typeface="TH Sarabun New" panose="020B0500040200020003" pitchFamily="34" charset="-34"/>
            </a:endParaRPr>
          </a:p>
        </p:txBody>
      </p:sp>
    </p:spTree>
    <p:extLst>
      <p:ext uri="{BB962C8B-B14F-4D97-AF65-F5344CB8AC3E}">
        <p14:creationId xmlns="" xmlns:p14="http://schemas.microsoft.com/office/powerpoint/2010/main" val="42361075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3212976"/>
            <a:ext cx="8820472" cy="480156"/>
          </a:xfrm>
          <a:prstGeom prst="rect">
            <a:avLst/>
          </a:prstGeom>
        </p:spPr>
      </p:pic>
    </p:spTree>
    <p:extLst>
      <p:ext uri="{BB962C8B-B14F-4D97-AF65-F5344CB8AC3E}">
        <p14:creationId xmlns:p14="http://schemas.microsoft.com/office/powerpoint/2010/main" xmlns="" val="384305257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076" y="3212976"/>
            <a:ext cx="9086436" cy="491158"/>
          </a:xfrm>
          <a:prstGeom prst="rect">
            <a:avLst/>
          </a:prstGeom>
        </p:spPr>
      </p:pic>
    </p:spTree>
    <p:extLst>
      <p:ext uri="{BB962C8B-B14F-4D97-AF65-F5344CB8AC3E}">
        <p14:creationId xmlns:p14="http://schemas.microsoft.com/office/powerpoint/2010/main" xmlns="" val="377960706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3528" y="3212976"/>
            <a:ext cx="8367330" cy="504056"/>
          </a:xfrm>
          <a:prstGeom prst="rect">
            <a:avLst/>
          </a:prstGeom>
        </p:spPr>
      </p:pic>
    </p:spTree>
    <p:extLst>
      <p:ext uri="{BB962C8B-B14F-4D97-AF65-F5344CB8AC3E}">
        <p14:creationId xmlns:p14="http://schemas.microsoft.com/office/powerpoint/2010/main" xmlns="" val="411154532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3068960"/>
            <a:ext cx="8826641" cy="720080"/>
          </a:xfrm>
          <a:prstGeom prst="rect">
            <a:avLst/>
          </a:prstGeom>
        </p:spPr>
      </p:pic>
    </p:spTree>
    <p:extLst>
      <p:ext uri="{BB962C8B-B14F-4D97-AF65-F5344CB8AC3E}">
        <p14:creationId xmlns:p14="http://schemas.microsoft.com/office/powerpoint/2010/main" xmlns="" val="413667227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3161008"/>
            <a:ext cx="8826641" cy="535984"/>
          </a:xfrm>
          <a:prstGeom prst="rect">
            <a:avLst/>
          </a:prstGeom>
        </p:spPr>
      </p:pic>
    </p:spTree>
    <p:extLst>
      <p:ext uri="{BB962C8B-B14F-4D97-AF65-F5344CB8AC3E}">
        <p14:creationId xmlns:p14="http://schemas.microsoft.com/office/powerpoint/2010/main" xmlns="" val="11567495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7504" y="3068960"/>
            <a:ext cx="8867119" cy="750753"/>
          </a:xfrm>
          <a:prstGeom prst="rect">
            <a:avLst/>
          </a:prstGeom>
        </p:spPr>
      </p:pic>
    </p:spTree>
    <p:extLst>
      <p:ext uri="{BB962C8B-B14F-4D97-AF65-F5344CB8AC3E}">
        <p14:creationId xmlns:p14="http://schemas.microsoft.com/office/powerpoint/2010/main" xmlns="" val="193300988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3025775"/>
            <a:ext cx="8001000" cy="1470025"/>
          </a:xfrm>
        </p:spPr>
        <p:txBody>
          <a:bodyPr>
            <a:noAutofit/>
          </a:bodyPr>
          <a:lstStyle/>
          <a:p>
            <a:r>
              <a:rPr lang="th-TH" sz="4000" b="1" u="sng" dirty="0" smtClean="0">
                <a:solidFill>
                  <a:srgbClr val="002060"/>
                </a:solidFill>
                <a:latin typeface="TH SarabunPSK" pitchFamily="34" charset="-34"/>
                <a:cs typeface="TH SarabunPSK" pitchFamily="34" charset="-34"/>
              </a:rPr>
              <a:t>แนวทางการตอบข้อคำถาม</a:t>
            </a:r>
            <a:br>
              <a:rPr lang="th-TH" sz="4000" b="1" u="sng" dirty="0" smtClean="0">
                <a:solidFill>
                  <a:srgbClr val="002060"/>
                </a:solidFill>
                <a:latin typeface="TH SarabunPSK" pitchFamily="34" charset="-34"/>
                <a:cs typeface="TH SarabunPSK" pitchFamily="34" charset="-34"/>
              </a:rPr>
            </a:br>
            <a:r>
              <a:rPr lang="en-US" sz="4000" b="1" dirty="0" smtClean="0">
                <a:solidFill>
                  <a:srgbClr val="002060"/>
                </a:solidFill>
                <a:latin typeface="TH SarabunPSK" pitchFamily="34" charset="-34"/>
                <a:cs typeface="TH SarabunPSK" pitchFamily="34" charset="-34"/>
              </a:rPr>
              <a:t>EB 10 “</a:t>
            </a:r>
            <a:r>
              <a:rPr lang="th-TH" sz="4000" b="1" dirty="0" smtClean="0">
                <a:solidFill>
                  <a:srgbClr val="002060"/>
                </a:solidFill>
                <a:latin typeface="TH SarabunPSK" pitchFamily="34" charset="-34"/>
                <a:cs typeface="TH SarabunPSK" pitchFamily="34" charset="-34"/>
              </a:rPr>
              <a:t>หน่วยงานของท่านมีการดำเนินการด้านการป้องกันและปราบปรามการทุจริตอย่างไร</a:t>
            </a:r>
            <a:r>
              <a:rPr lang="en-US" sz="4000" b="1" dirty="0" smtClean="0">
                <a:solidFill>
                  <a:srgbClr val="002060"/>
                </a:solidFill>
                <a:latin typeface="TH SarabunPSK" pitchFamily="34" charset="-34"/>
                <a:cs typeface="TH SarabunPSK" pitchFamily="34" charset="-34"/>
              </a:rPr>
              <a:t>”</a:t>
            </a:r>
            <a:endParaRPr lang="th-TH" sz="4000" b="1" dirty="0">
              <a:solidFill>
                <a:srgbClr val="002060"/>
              </a:solidFill>
              <a:latin typeface="TH SarabunPSK" pitchFamily="34" charset="-34"/>
              <a:cs typeface="TH SarabunPSK" pitchFamily="34" charset="-34"/>
            </a:endParaRPr>
          </a:p>
        </p:txBody>
      </p:sp>
      <p:pic>
        <p:nvPicPr>
          <p:cNvPr id="4" name="รูปภาพ 3" descr="โลโก้ กพ. PNG.png"/>
          <p:cNvPicPr>
            <a:picLocks noChangeAspect="1"/>
          </p:cNvPicPr>
          <p:nvPr/>
        </p:nvPicPr>
        <p:blipFill>
          <a:blip r:embed="rId2" cstate="print"/>
          <a:stretch>
            <a:fillRect/>
          </a:stretch>
        </p:blipFill>
        <p:spPr>
          <a:xfrm>
            <a:off x="3200400" y="607517"/>
            <a:ext cx="2662647" cy="1754683"/>
          </a:xfrm>
          <a:prstGeom prst="rect">
            <a:avLst/>
          </a:prstGeom>
        </p:spPr>
      </p:pic>
    </p:spTree>
    <p:extLst>
      <p:ext uri="{BB962C8B-B14F-4D97-AF65-F5344CB8AC3E}">
        <p14:creationId xmlns="" xmlns:p14="http://schemas.microsoft.com/office/powerpoint/2010/main" val="295636100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838200"/>
            <a:ext cx="8229600" cy="1143000"/>
          </a:xfrm>
        </p:spPr>
        <p:txBody>
          <a:bodyPr>
            <a:noAutofit/>
          </a:bodyPr>
          <a:lstStyle/>
          <a:p>
            <a:pPr algn="l"/>
            <a:r>
              <a:rPr lang="th-TH" sz="3600" b="1" dirty="0" smtClean="0">
                <a:solidFill>
                  <a:srgbClr val="002060"/>
                </a:solidFill>
                <a:latin typeface="TH SarabunPSK" pitchFamily="34" charset="-34"/>
                <a:cs typeface="TH SarabunPSK" pitchFamily="34" charset="-34"/>
              </a:rPr>
              <a:t>10.1 </a:t>
            </a:r>
            <a:r>
              <a:rPr lang="th-TH" sz="3600" b="1" u="sng" dirty="0" smtClean="0">
                <a:solidFill>
                  <a:srgbClr val="002060"/>
                </a:solidFill>
                <a:latin typeface="TH SarabunPSK" pitchFamily="34" charset="-34"/>
                <a:cs typeface="TH SarabunPSK" pitchFamily="34" charset="-34"/>
              </a:rPr>
              <a:t>มีการวิเคราะห์ผลการดำเนินการตามแผนปฏิบัติการป้องกันและปราบปรามการทุจริตของหน่วยงานประจำปีงบประมาณ พ.ศ. 2559 หรือไม่</a:t>
            </a:r>
            <a:endParaRPr lang="th-TH" sz="3600" b="1" u="sng" dirty="0">
              <a:solidFill>
                <a:srgbClr val="002060"/>
              </a:solidFill>
              <a:latin typeface="TH SarabunPSK" pitchFamily="34" charset="-34"/>
              <a:cs typeface="TH SarabunPSK" pitchFamily="34" charset="-34"/>
            </a:endParaRPr>
          </a:p>
        </p:txBody>
      </p:sp>
      <p:sp>
        <p:nvSpPr>
          <p:cNvPr id="4" name="สี่เหลี่ยมผืนผ้า 3"/>
          <p:cNvSpPr/>
          <p:nvPr/>
        </p:nvSpPr>
        <p:spPr>
          <a:xfrm>
            <a:off x="533400" y="2521059"/>
            <a:ext cx="8001000" cy="1754326"/>
          </a:xfrm>
          <a:prstGeom prst="rect">
            <a:avLst/>
          </a:prstGeom>
        </p:spPr>
        <p:txBody>
          <a:bodyPr wrap="square">
            <a:spAutoFit/>
          </a:bodyPr>
          <a:lstStyle/>
          <a:p>
            <a:r>
              <a:rPr lang="th-TH" sz="3600" b="1" dirty="0" smtClean="0">
                <a:solidFill>
                  <a:srgbClr val="002060"/>
                </a:solidFill>
                <a:latin typeface="TH SarabunPSK" pitchFamily="34" charset="-34"/>
                <a:cs typeface="TH SarabunPSK" pitchFamily="34" charset="-34"/>
              </a:rPr>
              <a:t>10.2 </a:t>
            </a:r>
            <a:r>
              <a:rPr lang="th-TH" sz="3600" b="1" u="sng" dirty="0" smtClean="0">
                <a:solidFill>
                  <a:srgbClr val="002060"/>
                </a:solidFill>
                <a:latin typeface="TH SarabunPSK" pitchFamily="34" charset="-34"/>
                <a:cs typeface="TH SarabunPSK" pitchFamily="34" charset="-34"/>
              </a:rPr>
              <a:t>หน่วยงานของท่านมีการดำเนินการตามแผนการป้องกัน</a:t>
            </a:r>
            <a:br>
              <a:rPr lang="th-TH" sz="3600" b="1" u="sng" dirty="0" smtClean="0">
                <a:solidFill>
                  <a:srgbClr val="002060"/>
                </a:solidFill>
                <a:latin typeface="TH SarabunPSK" pitchFamily="34" charset="-34"/>
                <a:cs typeface="TH SarabunPSK" pitchFamily="34" charset="-34"/>
              </a:rPr>
            </a:br>
            <a:r>
              <a:rPr lang="th-TH" sz="3600" b="1" u="sng" dirty="0" smtClean="0">
                <a:solidFill>
                  <a:srgbClr val="002060"/>
                </a:solidFill>
                <a:latin typeface="TH SarabunPSK" pitchFamily="34" charset="-34"/>
                <a:cs typeface="TH SarabunPSK" pitchFamily="34" charset="-34"/>
              </a:rPr>
              <a:t>และปราบปรามการทุจริตต่อในปีงบประมาณ พ.ศ. 2560 หรือไม่</a:t>
            </a:r>
            <a:endParaRPr lang="th-TH" sz="3600" dirty="0">
              <a:solidFill>
                <a:srgbClr val="002060"/>
              </a:solidFill>
            </a:endParaRPr>
          </a:p>
        </p:txBody>
      </p:sp>
      <p:sp>
        <p:nvSpPr>
          <p:cNvPr id="5" name="สี่เหลี่ยมผืนผ้า 4"/>
          <p:cNvSpPr/>
          <p:nvPr/>
        </p:nvSpPr>
        <p:spPr>
          <a:xfrm>
            <a:off x="457200" y="4590871"/>
            <a:ext cx="8153400" cy="1200329"/>
          </a:xfrm>
          <a:prstGeom prst="rect">
            <a:avLst/>
          </a:prstGeom>
        </p:spPr>
        <p:txBody>
          <a:bodyPr wrap="square">
            <a:spAutoFit/>
          </a:bodyPr>
          <a:lstStyle/>
          <a:p>
            <a:r>
              <a:rPr lang="th-TH" sz="3600" b="1" dirty="0" smtClean="0">
                <a:solidFill>
                  <a:srgbClr val="002060"/>
                </a:solidFill>
                <a:latin typeface="TH SarabunPSK" pitchFamily="34" charset="-34"/>
                <a:cs typeface="TH SarabunPSK" pitchFamily="34" charset="-34"/>
              </a:rPr>
              <a:t>10.3 </a:t>
            </a:r>
            <a:r>
              <a:rPr lang="th-TH" sz="3600" b="1" u="sng" dirty="0" smtClean="0">
                <a:solidFill>
                  <a:srgbClr val="002060"/>
                </a:solidFill>
                <a:latin typeface="TH SarabunPSK" pitchFamily="34" charset="-34"/>
                <a:cs typeface="TH SarabunPSK" pitchFamily="34" charset="-34"/>
              </a:rPr>
              <a:t>มีแผนปฏิบัติการด้านการป้องกันและปราบปรามการทุจริต ประจำปีงบประมาณ พ.ศ. 2561 หรือไม่</a:t>
            </a:r>
            <a:endParaRPr lang="th-TH" sz="3600" dirty="0">
              <a:solidFill>
                <a:srgbClr val="002060"/>
              </a:solidFill>
            </a:endParaRPr>
          </a:p>
        </p:txBody>
      </p:sp>
    </p:spTree>
    <p:extLst>
      <p:ext uri="{BB962C8B-B14F-4D97-AF65-F5344CB8AC3E}">
        <p14:creationId xmlns="" xmlns:p14="http://schemas.microsoft.com/office/powerpoint/2010/main" val="1680520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3025775"/>
            <a:ext cx="8001000" cy="1470025"/>
          </a:xfrm>
        </p:spPr>
        <p:txBody>
          <a:bodyPr>
            <a:noAutofit/>
          </a:bodyPr>
          <a:lstStyle/>
          <a:p>
            <a:r>
              <a:rPr lang="th-TH" sz="4000" b="1" u="sng" dirty="0" smtClean="0">
                <a:solidFill>
                  <a:srgbClr val="002060"/>
                </a:solidFill>
                <a:latin typeface="TH SarabunPSK" pitchFamily="34" charset="-34"/>
                <a:cs typeface="TH SarabunPSK" pitchFamily="34" charset="-34"/>
              </a:rPr>
              <a:t>แนวทางการตอบข้อคำถาม</a:t>
            </a:r>
            <a:br>
              <a:rPr lang="th-TH" sz="4000" b="1" u="sng" dirty="0" smtClean="0">
                <a:solidFill>
                  <a:srgbClr val="002060"/>
                </a:solidFill>
                <a:latin typeface="TH SarabunPSK" pitchFamily="34" charset="-34"/>
                <a:cs typeface="TH SarabunPSK" pitchFamily="34" charset="-34"/>
              </a:rPr>
            </a:br>
            <a:r>
              <a:rPr lang="en-US" sz="4000" b="1" dirty="0" smtClean="0">
                <a:solidFill>
                  <a:srgbClr val="002060"/>
                </a:solidFill>
                <a:latin typeface="TH SarabunPSK" pitchFamily="34" charset="-34"/>
                <a:cs typeface="TH SarabunPSK" pitchFamily="34" charset="-34"/>
              </a:rPr>
              <a:t>EB 11 “</a:t>
            </a:r>
            <a:r>
              <a:rPr lang="th-TH" sz="4000" b="1" dirty="0" smtClean="0">
                <a:solidFill>
                  <a:srgbClr val="002060"/>
                </a:solidFill>
                <a:latin typeface="TH SarabunPSK" pitchFamily="34" charset="-34"/>
                <a:cs typeface="TH SarabunPSK" pitchFamily="34" charset="-34"/>
              </a:rPr>
              <a:t>หน่วยงานของท่านมีการรวมกลุ่มของเจ้าหน้าที่ในหน่วยงานเพื่อการบริหารงานที่โปร่งใสอย่างไร</a:t>
            </a:r>
            <a:r>
              <a:rPr lang="en-US" sz="4000" b="1" dirty="0" smtClean="0">
                <a:solidFill>
                  <a:srgbClr val="002060"/>
                </a:solidFill>
                <a:latin typeface="TH SarabunPSK" pitchFamily="34" charset="-34"/>
                <a:cs typeface="TH SarabunPSK" pitchFamily="34" charset="-34"/>
              </a:rPr>
              <a:t>”</a:t>
            </a:r>
            <a:endParaRPr lang="th-TH" sz="4000" b="1" dirty="0">
              <a:solidFill>
                <a:srgbClr val="002060"/>
              </a:solidFill>
              <a:latin typeface="TH SarabunPSK" pitchFamily="34" charset="-34"/>
              <a:cs typeface="TH SarabunPSK" pitchFamily="34" charset="-34"/>
            </a:endParaRPr>
          </a:p>
        </p:txBody>
      </p:sp>
      <p:pic>
        <p:nvPicPr>
          <p:cNvPr id="4" name="รูปภาพ 3" descr="โลโก้ กพ. PNG.png"/>
          <p:cNvPicPr>
            <a:picLocks noChangeAspect="1"/>
          </p:cNvPicPr>
          <p:nvPr/>
        </p:nvPicPr>
        <p:blipFill>
          <a:blip r:embed="rId2" cstate="print"/>
          <a:stretch>
            <a:fillRect/>
          </a:stretch>
        </p:blipFill>
        <p:spPr>
          <a:xfrm>
            <a:off x="3200400" y="607517"/>
            <a:ext cx="2662647" cy="1754683"/>
          </a:xfrm>
          <a:prstGeom prst="rect">
            <a:avLst/>
          </a:prstGeom>
        </p:spPr>
      </p:pic>
    </p:spTree>
    <p:extLst>
      <p:ext uri="{BB962C8B-B14F-4D97-AF65-F5344CB8AC3E}">
        <p14:creationId xmlns="" xmlns:p14="http://schemas.microsoft.com/office/powerpoint/2010/main" val="128866813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04800" y="914400"/>
            <a:ext cx="8534400" cy="1143000"/>
          </a:xfrm>
        </p:spPr>
        <p:txBody>
          <a:bodyPr>
            <a:noAutofit/>
          </a:bodyPr>
          <a:lstStyle/>
          <a:p>
            <a:pPr algn="l"/>
            <a:r>
              <a:rPr lang="th-TH" sz="3600" b="1" dirty="0" smtClean="0">
                <a:solidFill>
                  <a:srgbClr val="002060"/>
                </a:solidFill>
                <a:latin typeface="TH SarabunPSK" pitchFamily="34" charset="-34"/>
                <a:cs typeface="TH SarabunPSK" pitchFamily="34" charset="-34"/>
              </a:rPr>
              <a:t>11.1 </a:t>
            </a:r>
            <a:r>
              <a:rPr lang="th-TH" sz="3600" b="1" u="sng" dirty="0" smtClean="0">
                <a:solidFill>
                  <a:srgbClr val="002060"/>
                </a:solidFill>
                <a:latin typeface="TH SarabunPSK" pitchFamily="34" charset="-34"/>
                <a:cs typeface="TH SarabunPSK" pitchFamily="34" charset="-34"/>
              </a:rPr>
              <a:t>มีการรวมกลุ่มของเจ้าหน้าที่ในหน่วยงานเพื่อการบริหารงาน  ที่โปร่งใส หรือไม่</a:t>
            </a:r>
            <a:endParaRPr lang="th-TH" sz="3600" b="1" u="sng" dirty="0">
              <a:solidFill>
                <a:srgbClr val="002060"/>
              </a:solidFill>
              <a:latin typeface="TH SarabunPSK" pitchFamily="34" charset="-34"/>
              <a:cs typeface="TH SarabunPSK" pitchFamily="34" charset="-34"/>
            </a:endParaRPr>
          </a:p>
        </p:txBody>
      </p:sp>
      <p:sp>
        <p:nvSpPr>
          <p:cNvPr id="4" name="สี่เหลี่ยมผืนผ้า 3"/>
          <p:cNvSpPr/>
          <p:nvPr/>
        </p:nvSpPr>
        <p:spPr>
          <a:xfrm>
            <a:off x="304800" y="2873276"/>
            <a:ext cx="8686800" cy="1754326"/>
          </a:xfrm>
          <a:prstGeom prst="rect">
            <a:avLst/>
          </a:prstGeom>
        </p:spPr>
        <p:txBody>
          <a:bodyPr wrap="square">
            <a:spAutoFit/>
          </a:bodyPr>
          <a:lstStyle/>
          <a:p>
            <a:r>
              <a:rPr lang="th-TH" sz="3600" b="1" dirty="0" smtClean="0">
                <a:solidFill>
                  <a:srgbClr val="002060"/>
                </a:solidFill>
                <a:latin typeface="TH SarabunPSK" pitchFamily="34" charset="-34"/>
                <a:cs typeface="TH SarabunPSK" pitchFamily="34" charset="-34"/>
              </a:rPr>
              <a:t>11.2 </a:t>
            </a:r>
            <a:r>
              <a:rPr lang="th-TH" sz="3600" b="1" u="sng" dirty="0" smtClean="0">
                <a:solidFill>
                  <a:srgbClr val="002060"/>
                </a:solidFill>
                <a:latin typeface="TH SarabunPSK" pitchFamily="34" charset="-34"/>
                <a:cs typeface="TH SarabunPSK" pitchFamily="34" charset="-34"/>
              </a:rPr>
              <a:t>กรณีที่มีการรวมกลุ่มของเจ้าหน้าที่เพื่อการบริหารงานที่โปร่งใส กลุ่มดังกล่าวมีกิจกรรมที่แสดงถึงความพยายามที่จะปรับปรุงการบริหารงานของหน่วยงานให้มีความโปร่งใสยิ่งขึ้น หรือไม่</a:t>
            </a:r>
            <a:endParaRPr lang="th-TH" sz="3600" dirty="0">
              <a:solidFill>
                <a:srgbClr val="002060"/>
              </a:solidFill>
            </a:endParaRPr>
          </a:p>
        </p:txBody>
      </p:sp>
    </p:spTree>
    <p:extLst>
      <p:ext uri="{BB962C8B-B14F-4D97-AF65-F5344CB8AC3E}">
        <p14:creationId xmlns="" xmlns:p14="http://schemas.microsoft.com/office/powerpoint/2010/main" val="168052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494235" y="1195754"/>
            <a:ext cx="6115050" cy="4900246"/>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defRPr/>
            </a:pPr>
            <a:r>
              <a:rPr lang="en-US" sz="4400" b="1" dirty="0" smtClean="0">
                <a:latin typeface="TH Sarabun New" panose="020B0500040200020003" pitchFamily="34" charset="-34"/>
                <a:cs typeface="TH Sarabun New" panose="020B0500040200020003" pitchFamily="34" charset="-34"/>
              </a:rPr>
              <a:t>EB1</a:t>
            </a:r>
            <a:r>
              <a:rPr lang="th-TH" sz="4400" b="1" dirty="0" smtClean="0">
                <a:latin typeface="TH Sarabun New" panose="020B0500040200020003" pitchFamily="34" charset="-34"/>
                <a:cs typeface="TH Sarabun New" panose="020B0500040200020003" pitchFamily="34" charset="-34"/>
              </a:rPr>
              <a:t> หน่วยงานของท่านมีการดำเนินการเกี่ยวกับการจัดซื้อจัดจ้างอย่างไร (มี 2 คำถาม)</a:t>
            </a:r>
          </a:p>
        </p:txBody>
      </p:sp>
    </p:spTree>
    <p:extLst>
      <p:ext uri="{BB962C8B-B14F-4D97-AF65-F5344CB8AC3E}">
        <p14:creationId xmlns="" xmlns:p14="http://schemas.microsoft.com/office/powerpoint/2010/main" val="26818059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494235" y="1195754"/>
            <a:ext cx="6115050" cy="4900246"/>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0" indent="0">
              <a:buNone/>
              <a:defRPr/>
            </a:pPr>
            <a:r>
              <a:rPr lang="th-TH" sz="4400" b="1" dirty="0">
                <a:latin typeface="TH Sarabun New" panose="020B0500040200020003" pitchFamily="34" charset="-34"/>
                <a:cs typeface="TH Sarabun New" panose="020B0500040200020003" pitchFamily="34" charset="-34"/>
              </a:rPr>
              <a:t>คำถามข้อที่ 1 </a:t>
            </a:r>
            <a:endParaRPr lang="th-TH" sz="4400" b="1" dirty="0" smtClean="0">
              <a:latin typeface="TH Sarabun New" panose="020B0500040200020003" pitchFamily="34" charset="-34"/>
              <a:cs typeface="TH Sarabun New" panose="020B0500040200020003" pitchFamily="34" charset="-34"/>
            </a:endParaRPr>
          </a:p>
          <a:p>
            <a:pPr marL="0" indent="0">
              <a:buNone/>
              <a:defRPr/>
            </a:pPr>
            <a:r>
              <a:rPr lang="en-US" sz="4400" b="1" dirty="0" smtClean="0">
                <a:latin typeface="TH Sarabun New" panose="020B0500040200020003" pitchFamily="34" charset="-34"/>
                <a:cs typeface="TH Sarabun New" panose="020B0500040200020003" pitchFamily="34" charset="-34"/>
              </a:rPr>
              <a:t>“</a:t>
            </a:r>
            <a:r>
              <a:rPr lang="th-TH" sz="4400" b="1" dirty="0">
                <a:latin typeface="TH Sarabun New" panose="020B0500040200020003" pitchFamily="34" charset="-34"/>
                <a:cs typeface="TH Sarabun New" panose="020B0500040200020003" pitchFamily="34" charset="-34"/>
              </a:rPr>
              <a:t>มีการประกาศเผยแพร่แผนปฏิบัติการจัดซื้อจัดจ้างประจำปีงบประมาณ  พ</a:t>
            </a:r>
            <a:r>
              <a:rPr lang="en-US" sz="4400" b="1" dirty="0">
                <a:latin typeface="TH Sarabun New" panose="020B0500040200020003" pitchFamily="34" charset="-34"/>
                <a:cs typeface="TH Sarabun New" panose="020B0500040200020003" pitchFamily="34" charset="-34"/>
              </a:rPr>
              <a:t>.</a:t>
            </a:r>
            <a:r>
              <a:rPr lang="th-TH" sz="4400" b="1" dirty="0">
                <a:latin typeface="TH Sarabun New" panose="020B0500040200020003" pitchFamily="34" charset="-34"/>
                <a:cs typeface="TH Sarabun New" panose="020B0500040200020003" pitchFamily="34" charset="-34"/>
              </a:rPr>
              <a:t>ศ</a:t>
            </a:r>
            <a:r>
              <a:rPr lang="en-US" sz="4400" b="1" dirty="0">
                <a:latin typeface="TH Sarabun New" panose="020B0500040200020003" pitchFamily="34" charset="-34"/>
                <a:cs typeface="TH Sarabun New" panose="020B0500040200020003" pitchFamily="34" charset="-34"/>
              </a:rPr>
              <a:t>. </a:t>
            </a:r>
            <a:r>
              <a:rPr lang="th-TH" sz="4400" b="1" dirty="0" smtClean="0">
                <a:latin typeface="TH Sarabun New" panose="020B0500040200020003" pitchFamily="34" charset="-34"/>
                <a:cs typeface="TH Sarabun New" panose="020B0500040200020003" pitchFamily="34" charset="-34"/>
              </a:rPr>
              <a:t>25</a:t>
            </a:r>
            <a:r>
              <a:rPr lang="en-US" sz="4400" b="1" dirty="0" smtClean="0">
                <a:latin typeface="TH Sarabun New" panose="020B0500040200020003" pitchFamily="34" charset="-34"/>
                <a:cs typeface="TH Sarabun New" panose="020B0500040200020003" pitchFamily="34" charset="-34"/>
              </a:rPr>
              <a:t>60</a:t>
            </a:r>
            <a:r>
              <a:rPr lang="th-TH" sz="4400" b="1" dirty="0" smtClean="0">
                <a:latin typeface="TH Sarabun New" panose="020B0500040200020003" pitchFamily="34" charset="-34"/>
                <a:cs typeface="TH Sarabun New" panose="020B0500040200020003" pitchFamily="34" charset="-34"/>
              </a:rPr>
              <a:t> </a:t>
            </a:r>
            <a:r>
              <a:rPr lang="th-TH" sz="4400" b="1" dirty="0">
                <a:latin typeface="TH Sarabun New" panose="020B0500040200020003" pitchFamily="34" charset="-34"/>
                <a:cs typeface="TH Sarabun New" panose="020B0500040200020003" pitchFamily="34" charset="-34"/>
              </a:rPr>
              <a:t>(ภายในระยะเวลา 30 วันทำการ หลังจากที่ได้รับการจัดสรรงบประมาณประจำปี พ.ศ. </a:t>
            </a:r>
            <a:r>
              <a:rPr lang="th-TH" sz="4400" b="1" dirty="0" smtClean="0">
                <a:latin typeface="TH Sarabun New" panose="020B0500040200020003" pitchFamily="34" charset="-34"/>
                <a:cs typeface="TH Sarabun New" panose="020B0500040200020003" pitchFamily="34" charset="-34"/>
              </a:rPr>
              <a:t>25</a:t>
            </a:r>
            <a:r>
              <a:rPr lang="en-US" sz="4400" b="1" dirty="0" smtClean="0">
                <a:latin typeface="TH Sarabun New" panose="020B0500040200020003" pitchFamily="34" charset="-34"/>
                <a:cs typeface="TH Sarabun New" panose="020B0500040200020003" pitchFamily="34" charset="-34"/>
              </a:rPr>
              <a:t>60</a:t>
            </a:r>
            <a:r>
              <a:rPr lang="th-TH" sz="4400" b="1" dirty="0" smtClean="0">
                <a:latin typeface="TH Sarabun New" panose="020B0500040200020003" pitchFamily="34" charset="-34"/>
                <a:cs typeface="TH Sarabun New" panose="020B0500040200020003" pitchFamily="34" charset="-34"/>
              </a:rPr>
              <a:t>) </a:t>
            </a:r>
            <a:r>
              <a:rPr lang="th-TH" sz="4400" b="1" dirty="0">
                <a:latin typeface="TH Sarabun New" panose="020B0500040200020003" pitchFamily="34" charset="-34"/>
                <a:cs typeface="TH Sarabun New" panose="020B0500040200020003" pitchFamily="34" charset="-34"/>
              </a:rPr>
              <a:t>หรือไม่</a:t>
            </a:r>
            <a:r>
              <a:rPr lang="en-US" sz="4400" b="1" dirty="0">
                <a:latin typeface="TH Sarabun New" panose="020B0500040200020003" pitchFamily="34" charset="-34"/>
                <a:cs typeface="TH Sarabun New" panose="020B0500040200020003" pitchFamily="34" charset="-34"/>
              </a:rPr>
              <a:t>”</a:t>
            </a:r>
            <a:endParaRPr lang="en-US" sz="4400" b="1" dirty="0">
              <a:solidFill>
                <a:srgbClr val="C00000"/>
              </a:solidFill>
              <a:latin typeface="TH Sarabun New" panose="020B0500040200020003" pitchFamily="34" charset="-34"/>
              <a:cs typeface="TH Sarabun New" panose="020B0500040200020003" pitchFamily="34" charset="-34"/>
            </a:endParaRPr>
          </a:p>
        </p:txBody>
      </p:sp>
    </p:spTree>
    <p:extLst>
      <p:ext uri="{BB962C8B-B14F-4D97-AF65-F5344CB8AC3E}">
        <p14:creationId xmlns="" xmlns:p14="http://schemas.microsoft.com/office/powerpoint/2010/main" val="23915094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9219" y="189964"/>
            <a:ext cx="6400800" cy="1219200"/>
          </a:xfrm>
        </p:spPr>
        <p:style>
          <a:lnRef idx="1">
            <a:schemeClr val="accent1"/>
          </a:lnRef>
          <a:fillRef idx="2">
            <a:schemeClr val="accent1"/>
          </a:fillRef>
          <a:effectRef idx="1">
            <a:schemeClr val="accent1"/>
          </a:effectRef>
          <a:fontRef idx="minor">
            <a:schemeClr val="dk1"/>
          </a:fontRef>
        </p:style>
        <p:txBody>
          <a:bodyPr>
            <a:normAutofit/>
          </a:bodyPr>
          <a:lstStyle/>
          <a:p>
            <a:pPr>
              <a:defRPr/>
            </a:pPr>
            <a:r>
              <a:rPr lang="th-TH" sz="3600" b="1" dirty="0">
                <a:solidFill>
                  <a:schemeClr val="tx1"/>
                </a:solidFill>
                <a:latin typeface="TH Sarabun New" panose="020B0500040200020003" pitchFamily="34" charset="-34"/>
                <a:cs typeface="TH Sarabun New" panose="020B0500040200020003" pitchFamily="34" charset="-34"/>
              </a:rPr>
              <a:t>แผนปฏิบัติการจัดซื้อจัดจ้าง ตามข้อ </a:t>
            </a:r>
            <a:r>
              <a:rPr lang="en-US" sz="3600" b="1" dirty="0">
                <a:solidFill>
                  <a:schemeClr val="tx1"/>
                </a:solidFill>
                <a:latin typeface="TH Sarabun New" panose="020B0500040200020003" pitchFamily="34" charset="-34"/>
                <a:cs typeface="TH Sarabun New" panose="020B0500040200020003" pitchFamily="34" charset="-34"/>
              </a:rPr>
              <a:t>EB</a:t>
            </a:r>
            <a:r>
              <a:rPr lang="th-TH" sz="3600" b="1" dirty="0">
                <a:solidFill>
                  <a:schemeClr val="tx1"/>
                </a:solidFill>
                <a:latin typeface="TH Sarabun New" panose="020B0500040200020003" pitchFamily="34" charset="-34"/>
                <a:cs typeface="TH Sarabun New" panose="020B0500040200020003" pitchFamily="34" charset="-34"/>
              </a:rPr>
              <a:t> </a:t>
            </a:r>
            <a:r>
              <a:rPr lang="th-TH" sz="3600" b="1" dirty="0" smtClean="0">
                <a:solidFill>
                  <a:schemeClr val="tx1"/>
                </a:solidFill>
                <a:latin typeface="TH Sarabun New" panose="020B0500040200020003" pitchFamily="34" charset="-34"/>
                <a:cs typeface="TH Sarabun New" panose="020B0500040200020003" pitchFamily="34" charset="-34"/>
              </a:rPr>
              <a:t>1</a:t>
            </a:r>
            <a:r>
              <a:rPr lang="en-US" sz="3600" b="1" dirty="0" smtClean="0">
                <a:solidFill>
                  <a:schemeClr val="tx1"/>
                </a:solidFill>
                <a:latin typeface="TH Sarabun New" panose="020B0500040200020003" pitchFamily="34" charset="-34"/>
                <a:cs typeface="TH Sarabun New" panose="020B0500040200020003" pitchFamily="34" charset="-34"/>
              </a:rPr>
              <a:t> </a:t>
            </a:r>
            <a:r>
              <a:rPr lang="th-TH" sz="3600" b="1" dirty="0" smtClean="0">
                <a:solidFill>
                  <a:schemeClr val="tx1"/>
                </a:solidFill>
                <a:latin typeface="TH Sarabun New" panose="020B0500040200020003" pitchFamily="34" charset="-34"/>
                <a:cs typeface="TH Sarabun New" panose="020B0500040200020003" pitchFamily="34" charset="-34"/>
              </a:rPr>
              <a:t>(1) </a:t>
            </a:r>
            <a:r>
              <a:rPr lang="th-TH" sz="3600" b="1" dirty="0">
                <a:solidFill>
                  <a:schemeClr val="tx1"/>
                </a:solidFill>
                <a:latin typeface="TH Sarabun New" panose="020B0500040200020003" pitchFamily="34" charset="-34"/>
                <a:cs typeface="TH Sarabun New" panose="020B0500040200020003" pitchFamily="34" charset="-34"/>
              </a:rPr>
              <a:t>หมายถึง </a:t>
            </a:r>
          </a:p>
        </p:txBody>
      </p:sp>
      <p:sp>
        <p:nvSpPr>
          <p:cNvPr id="2" name="Content Placeholder 1"/>
          <p:cNvSpPr>
            <a:spLocks noGrp="1"/>
          </p:cNvSpPr>
          <p:nvPr>
            <p:ph sz="quarter" idx="1"/>
          </p:nvPr>
        </p:nvSpPr>
        <p:spPr>
          <a:xfrm>
            <a:off x="1494235" y="1600200"/>
            <a:ext cx="6115050" cy="44958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320040" indent="-320040">
              <a:buFont typeface="Wingdings"/>
              <a:buChar char=""/>
              <a:defRPr/>
            </a:pPr>
            <a:r>
              <a:rPr lang="th-TH" b="1" dirty="0" smtClean="0">
                <a:latin typeface="TH Sarabun New" panose="020B0500040200020003" pitchFamily="34" charset="-34"/>
                <a:cs typeface="TH Sarabun New" panose="020B0500040200020003" pitchFamily="34" charset="-34"/>
              </a:rPr>
              <a:t>แผนปฏิบัติการจัดซื้อจัดจ้างตามที่ คตง. กำหนด ซึ่ง คตง. กำหนดให้จัดทำแผนปฏิบัติการจัดซื้อจัดจ้างเฉพาะงบลงทุน (ค่าครุภัณฑ์ และที่ดินสิ่งก่อสร้าง) </a:t>
            </a:r>
          </a:p>
          <a:p>
            <a:pPr marL="320040" indent="-320040">
              <a:buFont typeface="Wingdings"/>
              <a:buChar char=""/>
              <a:defRPr/>
            </a:pPr>
            <a:r>
              <a:rPr lang="th-TH" b="1" dirty="0" smtClean="0">
                <a:latin typeface="TH Sarabun New" panose="020B0500040200020003" pitchFamily="34" charset="-34"/>
                <a:cs typeface="TH Sarabun New" panose="020B0500040200020003" pitchFamily="34" charset="-34"/>
              </a:rPr>
              <a:t>ค่าครุภัณฑ์ ตั้งแต่ 100,000 บาท ขึ้นไป</a:t>
            </a:r>
            <a:endParaRPr lang="en-US" b="1" dirty="0" smtClean="0">
              <a:latin typeface="TH Sarabun New" panose="020B0500040200020003" pitchFamily="34" charset="-34"/>
              <a:cs typeface="TH Sarabun New" panose="020B0500040200020003" pitchFamily="34" charset="-34"/>
            </a:endParaRPr>
          </a:p>
          <a:p>
            <a:pPr marL="320040" indent="-320040">
              <a:buFont typeface="Wingdings"/>
              <a:buChar char=""/>
              <a:defRPr/>
            </a:pPr>
            <a:r>
              <a:rPr lang="th-TH" b="1" dirty="0" smtClean="0">
                <a:latin typeface="TH Sarabun New" panose="020B0500040200020003" pitchFamily="34" charset="-34"/>
                <a:cs typeface="TH Sarabun New" panose="020B0500040200020003" pitchFamily="34" charset="-34"/>
              </a:rPr>
              <a:t>ดินและสิ่งก่อสร้าง ตั้งแต่ 2,000,000 บาท ขึ้นไป</a:t>
            </a:r>
            <a:endParaRPr lang="en-US" b="1" dirty="0" smtClean="0">
              <a:latin typeface="TH Sarabun New" panose="020B0500040200020003" pitchFamily="34" charset="-34"/>
              <a:cs typeface="TH Sarabun New" panose="020B0500040200020003" pitchFamily="34" charset="-34"/>
            </a:endParaRPr>
          </a:p>
          <a:p>
            <a:pPr marL="0" indent="0">
              <a:buNone/>
              <a:defRPr/>
            </a:pPr>
            <a:endParaRPr lang="en-US" b="1" dirty="0">
              <a:solidFill>
                <a:srgbClr val="C00000"/>
              </a:solidFill>
              <a:latin typeface="TH Sarabun New" panose="020B0500040200020003" pitchFamily="34" charset="-34"/>
              <a:cs typeface="TH Sarabun New" panose="020B0500040200020003" pitchFamily="34" charset="-34"/>
            </a:endParaRPr>
          </a:p>
        </p:txBody>
      </p:sp>
    </p:spTree>
    <p:extLst>
      <p:ext uri="{BB962C8B-B14F-4D97-AF65-F5344CB8AC3E}">
        <p14:creationId xmlns="" xmlns:p14="http://schemas.microsoft.com/office/powerpoint/2010/main" val="17029808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494234" y="1195754"/>
            <a:ext cx="6672061" cy="5345723"/>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0" indent="0" algn="thaiDist">
              <a:buNone/>
              <a:defRPr/>
            </a:pPr>
            <a:r>
              <a:rPr lang="th-TH" sz="4400" b="1" dirty="0">
                <a:latin typeface="TH Sarabun New" panose="020B0500040200020003" pitchFamily="34" charset="-34"/>
                <a:cs typeface="+mj-cs"/>
              </a:rPr>
              <a:t>คำถามข้อที่ 2 “มีการเผยแพร่ข้อมูลอย่างเป็นระบบเกี่ยวกับการจัดซื้อจัดจ้างในปีงบประมาณ พ.ศ. </a:t>
            </a:r>
            <a:r>
              <a:rPr lang="th-TH" sz="4400" b="1" dirty="0" smtClean="0">
                <a:latin typeface="TH Sarabun New" panose="020B0500040200020003" pitchFamily="34" charset="-34"/>
                <a:cs typeface="+mj-cs"/>
              </a:rPr>
              <a:t>25</a:t>
            </a:r>
            <a:r>
              <a:rPr lang="en-US" sz="4400" b="1" dirty="0" smtClean="0">
                <a:latin typeface="TH Sarabun New" panose="020B0500040200020003" pitchFamily="34" charset="-34"/>
                <a:cs typeface="+mj-cs"/>
              </a:rPr>
              <a:t>60</a:t>
            </a:r>
            <a:r>
              <a:rPr lang="th-TH" sz="4400" b="1" dirty="0" smtClean="0">
                <a:latin typeface="TH Sarabun New" panose="020B0500040200020003" pitchFamily="34" charset="-34"/>
                <a:cs typeface="+mj-cs"/>
              </a:rPr>
              <a:t> </a:t>
            </a:r>
            <a:r>
              <a:rPr lang="th-TH" sz="4400" b="1" dirty="0">
                <a:latin typeface="TH Sarabun New" panose="020B0500040200020003" pitchFamily="34" charset="-34"/>
                <a:cs typeface="+mj-cs"/>
              </a:rPr>
              <a:t>ต่อไปนี้ หรือไม่</a:t>
            </a:r>
            <a:r>
              <a:rPr lang="th-TH" sz="4400" b="1" dirty="0" smtClean="0">
                <a:latin typeface="TH Sarabun New" panose="020B0500040200020003" pitchFamily="34" charset="-34"/>
                <a:cs typeface="+mj-cs"/>
              </a:rPr>
              <a:t>”</a:t>
            </a:r>
            <a:r>
              <a:rPr lang="en-US" sz="4400" b="1" dirty="0" smtClean="0">
                <a:latin typeface="TH Sarabun New" panose="020B0500040200020003" pitchFamily="34" charset="-34"/>
                <a:cs typeface="+mj-cs"/>
              </a:rPr>
              <a:t> </a:t>
            </a:r>
            <a:r>
              <a:rPr lang="th-TH" sz="4400" b="1" dirty="0" smtClean="0">
                <a:solidFill>
                  <a:srgbClr val="FF0000"/>
                </a:solidFill>
                <a:latin typeface="TH Sarabun New" panose="020B0500040200020003" pitchFamily="34" charset="-34"/>
                <a:cs typeface="+mj-cs"/>
              </a:rPr>
              <a:t>(</a:t>
            </a:r>
            <a:r>
              <a:rPr lang="th-TH" sz="4400" b="1" dirty="0" err="1" smtClean="0">
                <a:solidFill>
                  <a:srgbClr val="FF0000"/>
                </a:solidFill>
                <a:latin typeface="TH Sarabun New" panose="020B0500040200020003" pitchFamily="34" charset="-34"/>
                <a:cs typeface="+mj-cs"/>
              </a:rPr>
              <a:t>สขร</a:t>
            </a:r>
            <a:r>
              <a:rPr lang="th-TH" sz="4400" b="1" dirty="0" smtClean="0">
                <a:solidFill>
                  <a:srgbClr val="FF0000"/>
                </a:solidFill>
                <a:latin typeface="TH Sarabun New" panose="020B0500040200020003" pitchFamily="34" charset="-34"/>
                <a:cs typeface="+mj-cs"/>
              </a:rPr>
              <a:t>.1 ต.ค.59 – มี.ค.60)</a:t>
            </a:r>
            <a:endParaRPr lang="th-TH" sz="4400" b="1" dirty="0">
              <a:solidFill>
                <a:srgbClr val="FF0000"/>
              </a:solidFill>
              <a:latin typeface="TH Sarabun New" panose="020B0500040200020003" pitchFamily="34" charset="-34"/>
              <a:cs typeface="+mj-cs"/>
            </a:endParaRPr>
          </a:p>
          <a:p>
            <a:pPr marL="0" indent="0">
              <a:buNone/>
              <a:defRPr/>
            </a:pPr>
            <a:r>
              <a:rPr lang="th-TH" sz="4400" b="1" dirty="0">
                <a:latin typeface="TH Sarabun New" panose="020B0500040200020003" pitchFamily="34" charset="-34"/>
                <a:cs typeface="+mj-cs"/>
              </a:rPr>
              <a:t>	2.1 ชื่อโครงการ</a:t>
            </a:r>
          </a:p>
          <a:p>
            <a:pPr marL="0" indent="0">
              <a:buNone/>
              <a:defRPr/>
            </a:pPr>
            <a:r>
              <a:rPr lang="th-TH" sz="4400" b="1" dirty="0">
                <a:latin typeface="TH Sarabun New" panose="020B0500040200020003" pitchFamily="34" charset="-34"/>
                <a:cs typeface="+mj-cs"/>
              </a:rPr>
              <a:t>	</a:t>
            </a:r>
            <a:r>
              <a:rPr lang="th-TH" sz="4400" b="1" dirty="0" smtClean="0">
                <a:latin typeface="TH Sarabun New" panose="020B0500040200020003" pitchFamily="34" charset="-34"/>
                <a:cs typeface="+mj-cs"/>
              </a:rPr>
              <a:t>2.2 </a:t>
            </a:r>
            <a:r>
              <a:rPr lang="th-TH" sz="4400" b="1" dirty="0">
                <a:latin typeface="TH Sarabun New" panose="020B0500040200020003" pitchFamily="34" charset="-34"/>
                <a:cs typeface="+mj-cs"/>
              </a:rPr>
              <a:t>งบประมาณ</a:t>
            </a:r>
          </a:p>
          <a:p>
            <a:pPr marL="0" indent="0">
              <a:buNone/>
              <a:defRPr/>
            </a:pPr>
            <a:r>
              <a:rPr lang="th-TH" sz="4400" b="1" dirty="0">
                <a:latin typeface="TH Sarabun New" panose="020B0500040200020003" pitchFamily="34" charset="-34"/>
                <a:cs typeface="+mj-cs"/>
              </a:rPr>
              <a:t>	2.3 ผู้ซื้อซอง</a:t>
            </a:r>
          </a:p>
          <a:p>
            <a:pPr marL="0" indent="0">
              <a:buNone/>
              <a:defRPr/>
            </a:pPr>
            <a:r>
              <a:rPr lang="th-TH" sz="4400" b="1" dirty="0">
                <a:latin typeface="TH Sarabun New" panose="020B0500040200020003" pitchFamily="34" charset="-34"/>
                <a:cs typeface="+mj-cs"/>
              </a:rPr>
              <a:t>	2.4 ผู้ยื่นซอง</a:t>
            </a:r>
          </a:p>
          <a:p>
            <a:pPr marL="0" indent="0">
              <a:buNone/>
              <a:defRPr/>
            </a:pPr>
            <a:r>
              <a:rPr lang="th-TH" sz="4400" b="1" dirty="0">
                <a:latin typeface="TH Sarabun New" panose="020B0500040200020003" pitchFamily="34" charset="-34"/>
                <a:cs typeface="+mj-cs"/>
              </a:rPr>
              <a:t>	2.5 ผู้ได้รับคัดเลือก</a:t>
            </a:r>
          </a:p>
        </p:txBody>
      </p:sp>
    </p:spTree>
    <p:extLst>
      <p:ext uri="{BB962C8B-B14F-4D97-AF65-F5344CB8AC3E}">
        <p14:creationId xmlns="" xmlns:p14="http://schemas.microsoft.com/office/powerpoint/2010/main" val="32510316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ชุดรูปแบบของ Office">
  <a:themeElements>
    <a:clrScheme name="สำนักงา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สำนักงา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สำนักงา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2823</Words>
  <Application>Microsoft Office PowerPoint</Application>
  <PresentationFormat>นำเสนอทางหน้าจอ (4:3)</PresentationFormat>
  <Paragraphs>252</Paragraphs>
  <Slides>59</Slides>
  <Notes>29</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59</vt:i4>
      </vt:variant>
    </vt:vector>
  </HeadingPairs>
  <TitlesOfParts>
    <vt:vector size="60" baseType="lpstr">
      <vt:lpstr>ชุดรูปแบบของ Office</vt:lpstr>
      <vt:lpstr>การประชุมชี้แจงเกณฑ์การประเมินผล การดำเนินการด้านคุณธรรมและความโปร่งใส ในการดำเนินงานของส่วนราชการใน บก.ทท.  ประจำปีงบประมาณ พ.ศ.๒๕๖๐ </vt:lpstr>
      <vt:lpstr>วัตถุประสงค์ของการประชุม ฯ</vt:lpstr>
      <vt:lpstr>ภาพรวมของการชี้แจงเกณฑ์การประเมิน ฯ</vt:lpstr>
      <vt:lpstr>ปัญหาที่พบในปีงบประมาณ ๒๕๕๙</vt:lpstr>
      <vt:lpstr>ภาพนิ่ง 5</vt:lpstr>
      <vt:lpstr>ภาพนิ่ง 6</vt:lpstr>
      <vt:lpstr>ภาพนิ่ง 7</vt:lpstr>
      <vt:lpstr>แผนปฏิบัติการจัดซื้อจัดจ้าง ตามข้อ EB 1 (1) หมายถึง </vt:lpstr>
      <vt:lpstr>ภาพนิ่ง 9</vt:lpstr>
      <vt:lpstr>      EB 1 (2) มีการเผยแพร่ข้อมูลอย่างเป็นระบบเกี่ยวกับการจัดซื้อจัดจ้าง ในปี พ.ศ. 2560 ดังต่อไปนี้หรือไม่     EB 1 (2) มีการเผยแพร่ข้อมูลอย่างเป็นระบบเกี่ยวกับการจัดซื้อจัดจ้างใน ปี พ.ศ. 2558 ดังต่อไปนี้หรือไม่ </vt:lpstr>
      <vt:lpstr>ภาพนิ่ง 11</vt:lpstr>
      <vt:lpstr>ภาพนิ่ง 12</vt:lpstr>
      <vt:lpstr>ภาพนิ่ง 13</vt:lpstr>
      <vt:lpstr>ภาพนิ่ง 14</vt:lpstr>
      <vt:lpstr>ภาพนิ่ง 15</vt:lpstr>
      <vt:lpstr>ภาพนิ่ง 16</vt:lpstr>
      <vt:lpstr>ภาพนิ่ง 17</vt:lpstr>
      <vt:lpstr>ภาพนิ่ง 18</vt:lpstr>
      <vt:lpstr>ภาพนิ่ง 19</vt:lpstr>
      <vt:lpstr>ภาพนิ่ง 20</vt:lpstr>
      <vt:lpstr>แนวทางการตอบข้อคำถาม EB 4 “การดำเนินงานตามคู่มือกำหนดมาตรฐานการปฏิบัติงานตามภารกิจหลัก”</vt:lpstr>
      <vt:lpstr>4.1 หน่วยงานของท่านมีแนวทางการปฏิบัติงานหรือคู่มือกำหนดมาตรฐานการปฏิบัติงานตามภารกิจหลัก หรือไม่</vt:lpstr>
      <vt:lpstr>แนวทางการตอบข้อคำถาม EB 5 “ความเป็นธรรมในการปฏิบัติงานตามภารกิจหลัก”</vt:lpstr>
      <vt:lpstr>5.1 หน่วยงานของท่านมีระบบ เกณฑ์ หรือเครื่องมือการปฏิบัติงานตามภารกิจหลักที่มีความเป็นธรรม/ไม่เลือกปฏิบัติ  เป็นมาตรฐานเดียวกันโปร่งใสและมีประสิทธิภาพ หรือไม่  </vt:lpstr>
      <vt:lpstr>แนวทางการตอบข้อคำถาม EB 6 “ผู้มีส่วนได้ส่วนเสียมีโอกาสเข้ามามีส่วนร่วมในการปฏิบัติราชการตามภารกิจหลักของหน่วยงาน”</vt:lpstr>
      <vt:lpstr>ภาพนิ่ง 26</vt:lpstr>
      <vt:lpstr>6.4 ผู้มีส่วนได้ส่วนเสียเข้ามามีส่วนร่วมตรวจสอบติดตาประเมินผลโครงการหรือประเมินผลการปรับปรุงแก้ไขพัฒนาการปฏิบัติราชการในภารกิจหลัก หรือไม่ </vt:lpstr>
      <vt:lpstr>ภาพนิ่ง 28</vt:lpstr>
      <vt:lpstr>ภาพนิ่ง 29</vt:lpstr>
      <vt:lpstr>ภาพนิ่ง 30</vt:lpstr>
      <vt:lpstr>ภาพนิ่ง 31</vt:lpstr>
      <vt:lpstr>ภาพนิ่ง 32</vt:lpstr>
      <vt:lpstr>ภาพนิ่ง 33</vt:lpstr>
      <vt:lpstr>ภาพนิ่ง 34</vt:lpstr>
      <vt:lpstr>ภาพนิ่ง 35</vt:lpstr>
      <vt:lpstr>ภาพนิ่ง 36</vt:lpstr>
      <vt:lpstr>ภาพนิ่ง 37</vt:lpstr>
      <vt:lpstr>ภาพนิ่ง 38</vt:lpstr>
      <vt:lpstr>ภาพนิ่ง 39</vt:lpstr>
      <vt:lpstr>ภาพนิ่ง 40</vt:lpstr>
      <vt:lpstr>ภาพนิ่ง 41</vt:lpstr>
      <vt:lpstr>ภาพนิ่ง 42</vt:lpstr>
      <vt:lpstr>ภาพนิ่ง 43</vt:lpstr>
      <vt:lpstr>ภาพนิ่ง 44</vt:lpstr>
      <vt:lpstr>ภาพนิ่ง 45</vt:lpstr>
      <vt:lpstr>ภาพนิ่ง 46</vt:lpstr>
      <vt:lpstr>ภาพนิ่ง 47</vt:lpstr>
      <vt:lpstr>ภาพนิ่ง 48</vt:lpstr>
      <vt:lpstr>ภาพนิ่ง 49</vt:lpstr>
      <vt:lpstr>ภาพนิ่ง 50</vt:lpstr>
      <vt:lpstr>ภาพนิ่ง 51</vt:lpstr>
      <vt:lpstr>ภาพนิ่ง 52</vt:lpstr>
      <vt:lpstr>ภาพนิ่ง 53</vt:lpstr>
      <vt:lpstr>ภาพนิ่ง 54</vt:lpstr>
      <vt:lpstr>ภาพนิ่ง 55</vt:lpstr>
      <vt:lpstr>แนวทางการตอบข้อคำถาม EB 10 “หน่วยงานของท่านมีการดำเนินการด้านการป้องกันและปราบปรามการทุจริตอย่างไร”</vt:lpstr>
      <vt:lpstr>10.1 มีการวิเคราะห์ผลการดำเนินการตามแผนปฏิบัติการป้องกันและปราบปรามการทุจริตของหน่วยงานประจำปีงบประมาณ พ.ศ. 2559 หรือไม่</vt:lpstr>
      <vt:lpstr>แนวทางการตอบข้อคำถาม EB 11 “หน่วยงานของท่านมีการรวมกลุ่มของเจ้าหน้าที่ในหน่วยงานเพื่อการบริหารงานที่โปร่งใสอย่างไร”</vt:lpstr>
      <vt:lpstr>11.1 มีการรวมกลุ่มของเจ้าหน้าที่ในหน่วยงานเพื่อการบริหารงาน  ที่โปร่งใส หรือไม่</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การประชุมติดตามผลการปฏิบัติราชการ กพ.ทหาร</dc:title>
  <dc:creator>Administrator</dc:creator>
  <cp:lastModifiedBy>Adrenaline</cp:lastModifiedBy>
  <cp:revision>17</cp:revision>
  <dcterms:created xsi:type="dcterms:W3CDTF">2016-09-24T05:50:29Z</dcterms:created>
  <dcterms:modified xsi:type="dcterms:W3CDTF">2017-03-15T09:10:36Z</dcterms:modified>
</cp:coreProperties>
</file>